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66" r:id="rId5"/>
    <p:sldId id="260" r:id="rId6"/>
    <p:sldId id="261" r:id="rId7"/>
    <p:sldId id="262" r:id="rId8"/>
    <p:sldId id="265" r:id="rId9"/>
  </p:sldIdLst>
  <p:sldSz cx="14630400" cy="8229600"/>
  <p:notesSz cx="8229600" cy="14630400"/>
  <p:embeddedFontLst>
    <p:embeddedFont>
      <p:font typeface="Fraunces Extra Bold" pitchFamily="2" charset="77"/>
      <p:regular r:id="rId11"/>
      <p:italic r:id="rId12"/>
    </p:embeddedFont>
    <p:embeddedFont>
      <p:font typeface="Nobile" panose="02000503050000020004" pitchFamily="2"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10"/>
  </p:normalViewPr>
  <p:slideViewPr>
    <p:cSldViewPr snapToGrid="0" snapToObjects="1">
      <p:cViewPr varScale="1">
        <p:scale>
          <a:sx n="93" d="100"/>
          <a:sy n="93" d="100"/>
        </p:scale>
        <p:origin x="616"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18104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sv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1.svg"/><Relationship Id="rId4" Type="http://schemas.openxmlformats.org/officeDocument/2006/relationships/image" Target="../media/image20.png"/><Relationship Id="rId9" Type="http://schemas.openxmlformats.org/officeDocument/2006/relationships/image" Target="../media/image25.sv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54429"/>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AI in Sports Sponsorship: Reshaping an Industry</a:t>
            </a:r>
            <a:endParaRPr lang="en-US" sz="4450" dirty="0"/>
          </a:p>
        </p:txBody>
      </p:sp>
      <p:sp>
        <p:nvSpPr>
          <p:cNvPr id="4" name="Text 1"/>
          <p:cNvSpPr/>
          <p:nvPr/>
        </p:nvSpPr>
        <p:spPr>
          <a:xfrm>
            <a:off x="6280190" y="4812149"/>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Ayan </a:t>
            </a:r>
            <a:r>
              <a:rPr lang="en-US" sz="1750" dirty="0" err="1">
                <a:solidFill>
                  <a:srgbClr val="405449"/>
                </a:solidFill>
                <a:latin typeface="Nobile" pitchFamily="34" charset="0"/>
                <a:ea typeface="Nobile" pitchFamily="34" charset="-122"/>
                <a:cs typeface="Nobile" pitchFamily="34" charset="-120"/>
              </a:rPr>
              <a:t>Sapru</a:t>
            </a:r>
            <a:endParaRPr lang="en-US" sz="1750" dirty="0"/>
          </a:p>
        </p:txBody>
      </p:sp>
      <p:sp>
        <p:nvSpPr>
          <p:cNvPr id="5" name="Rectangle 4">
            <a:extLst>
              <a:ext uri="{FF2B5EF4-FFF2-40B4-BE49-F238E27FC236}">
                <a16:creationId xmlns:a16="http://schemas.microsoft.com/office/drawing/2014/main" id="{41088EB2-0776-6072-A531-DC462E04BA43}"/>
              </a:ext>
            </a:extLst>
          </p:cNvPr>
          <p:cNvSpPr/>
          <p:nvPr/>
        </p:nvSpPr>
        <p:spPr>
          <a:xfrm>
            <a:off x="12607636" y="7467600"/>
            <a:ext cx="2022764" cy="762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79346" y="376714"/>
            <a:ext cx="4871680" cy="428030"/>
          </a:xfrm>
          <a:prstGeom prst="rect">
            <a:avLst/>
          </a:prstGeom>
          <a:noFill/>
          <a:ln/>
        </p:spPr>
        <p:txBody>
          <a:bodyPr wrap="none" lIns="0" tIns="0" rIns="0" bIns="0" rtlCol="0" anchor="t"/>
          <a:lstStyle/>
          <a:p>
            <a:pPr marL="0" indent="0" algn="l">
              <a:lnSpc>
                <a:spcPts val="3350"/>
              </a:lnSpc>
              <a:buNone/>
            </a:pPr>
            <a:r>
              <a:rPr lang="en-US" sz="2650" b="1" dirty="0">
                <a:solidFill>
                  <a:srgbClr val="3B4540"/>
                </a:solidFill>
                <a:latin typeface="Fraunces Extra Bold" pitchFamily="34" charset="0"/>
                <a:ea typeface="Fraunces Extra Bold" pitchFamily="34" charset="-122"/>
                <a:cs typeface="Fraunces Extra Bold" pitchFamily="34" charset="-120"/>
              </a:rPr>
              <a:t>My Journey into Sports &amp; AI</a:t>
            </a:r>
            <a:endParaRPr lang="en-US" sz="2650" dirty="0"/>
          </a:p>
        </p:txBody>
      </p:sp>
      <p:sp>
        <p:nvSpPr>
          <p:cNvPr id="3" name="Text 1"/>
          <p:cNvSpPr/>
          <p:nvPr/>
        </p:nvSpPr>
        <p:spPr>
          <a:xfrm>
            <a:off x="479346" y="1147048"/>
            <a:ext cx="2059424" cy="213955"/>
          </a:xfrm>
          <a:prstGeom prst="rect">
            <a:avLst/>
          </a:prstGeom>
          <a:noFill/>
          <a:ln/>
        </p:spPr>
        <p:txBody>
          <a:bodyPr wrap="none" lIns="0" tIns="0" rIns="0" bIns="0" rtlCol="0" anchor="t"/>
          <a:lstStyle/>
          <a:p>
            <a:pPr marL="0" indent="0" algn="l">
              <a:lnSpc>
                <a:spcPts val="1650"/>
              </a:lnSpc>
              <a:buNone/>
            </a:pPr>
            <a:r>
              <a:rPr lang="en-US" sz="1300" b="1" dirty="0">
                <a:solidFill>
                  <a:srgbClr val="3B4540"/>
                </a:solidFill>
                <a:latin typeface="Fraunces Extra Bold" pitchFamily="34" charset="0"/>
                <a:ea typeface="Fraunces Extra Bold" pitchFamily="34" charset="-122"/>
                <a:cs typeface="Fraunces Extra Bold" pitchFamily="34" charset="-120"/>
              </a:rPr>
              <a:t>Why This Matters to Me</a:t>
            </a:r>
            <a:endParaRPr lang="en-US" sz="1300" dirty="0"/>
          </a:p>
        </p:txBody>
      </p:sp>
      <p:sp>
        <p:nvSpPr>
          <p:cNvPr id="4" name="Text 2"/>
          <p:cNvSpPr/>
          <p:nvPr/>
        </p:nvSpPr>
        <p:spPr>
          <a:xfrm>
            <a:off x="479346" y="1497925"/>
            <a:ext cx="6668810" cy="876776"/>
          </a:xfrm>
          <a:prstGeom prst="rect">
            <a:avLst/>
          </a:prstGeom>
          <a:noFill/>
          <a:ln/>
        </p:spPr>
        <p:txBody>
          <a:bodyPr wrap="square" lIns="0" tIns="0" rIns="0" bIns="0" rtlCol="0" anchor="t"/>
          <a:lstStyle/>
          <a:p>
            <a:pPr marL="0" indent="0" algn="l">
              <a:lnSpc>
                <a:spcPts val="1700"/>
              </a:lnSpc>
              <a:buNone/>
            </a:pPr>
            <a:r>
              <a:rPr lang="en-US" sz="1050" dirty="0">
                <a:solidFill>
                  <a:srgbClr val="405449"/>
                </a:solidFill>
                <a:latin typeface="Nobile" pitchFamily="34" charset="0"/>
                <a:ea typeface="Nobile" pitchFamily="34" charset="-122"/>
                <a:cs typeface="Nobile" pitchFamily="34" charset="-120"/>
              </a:rPr>
              <a:t>My internships at </a:t>
            </a:r>
            <a:r>
              <a:rPr lang="en-US" sz="1050" b="1" dirty="0">
                <a:solidFill>
                  <a:srgbClr val="405449"/>
                </a:solidFill>
                <a:latin typeface="Nobile" pitchFamily="34" charset="0"/>
                <a:ea typeface="Nobile" pitchFamily="34" charset="-122"/>
                <a:cs typeface="Nobile" pitchFamily="34" charset="-120"/>
              </a:rPr>
              <a:t>PTSE, JSW Sports,</a:t>
            </a:r>
            <a:r>
              <a:rPr lang="en-US" sz="1050" dirty="0">
                <a:solidFill>
                  <a:srgbClr val="405449"/>
                </a:solidFill>
                <a:latin typeface="Nobile" pitchFamily="34" charset="0"/>
                <a:ea typeface="Nobile" pitchFamily="34" charset="-122"/>
                <a:cs typeface="Nobile" pitchFamily="34" charset="-120"/>
              </a:rPr>
              <a:t> and </a:t>
            </a:r>
            <a:r>
              <a:rPr lang="en-US" sz="1050" b="1" dirty="0">
                <a:solidFill>
                  <a:srgbClr val="405449"/>
                </a:solidFill>
                <a:latin typeface="Nobile" pitchFamily="34" charset="0"/>
                <a:ea typeface="Nobile" pitchFamily="34" charset="-122"/>
                <a:cs typeface="Nobile" pitchFamily="34" charset="-120"/>
              </a:rPr>
              <a:t>Sony Sports Network</a:t>
            </a:r>
            <a:r>
              <a:rPr lang="en-US" sz="1050" dirty="0">
                <a:solidFill>
                  <a:srgbClr val="405449"/>
                </a:solidFill>
                <a:latin typeface="Nobile" pitchFamily="34" charset="0"/>
                <a:ea typeface="Nobile" pitchFamily="34" charset="-122"/>
                <a:cs typeface="Nobile" pitchFamily="34" charset="-120"/>
              </a:rPr>
              <a:t> ignited my passion for sports business. I've always been fascinated by brand partnerships, athlete marketing, and sponsorship research. This project didn't just illuminate the industry; it helped me discover my place within its evolving landscape.</a:t>
            </a:r>
            <a:endParaRPr lang="en-US" sz="1050" dirty="0"/>
          </a:p>
        </p:txBody>
      </p:sp>
      <p:pic>
        <p:nvPicPr>
          <p:cNvPr id="5" name="Image 0" descr="preencoded.png"/>
          <p:cNvPicPr>
            <a:picLocks noChangeAspect="1"/>
          </p:cNvPicPr>
          <p:nvPr/>
        </p:nvPicPr>
        <p:blipFill>
          <a:blip r:embed="rId3"/>
          <a:stretch>
            <a:fillRect/>
          </a:stretch>
        </p:blipFill>
        <p:spPr>
          <a:xfrm>
            <a:off x="479346" y="2528768"/>
            <a:ext cx="5296571" cy="5296571"/>
          </a:xfrm>
          <a:prstGeom prst="rect">
            <a:avLst/>
          </a:prstGeom>
        </p:spPr>
      </p:pic>
      <p:sp>
        <p:nvSpPr>
          <p:cNvPr id="6" name="Text 3"/>
          <p:cNvSpPr/>
          <p:nvPr/>
        </p:nvSpPr>
        <p:spPr>
          <a:xfrm>
            <a:off x="7489865" y="1147048"/>
            <a:ext cx="1889522" cy="213955"/>
          </a:xfrm>
          <a:prstGeom prst="rect">
            <a:avLst/>
          </a:prstGeom>
          <a:noFill/>
          <a:ln/>
        </p:spPr>
        <p:txBody>
          <a:bodyPr wrap="none" lIns="0" tIns="0" rIns="0" bIns="0" rtlCol="0" anchor="t"/>
          <a:lstStyle/>
          <a:p>
            <a:pPr marL="0" indent="0" algn="l">
              <a:lnSpc>
                <a:spcPts val="1650"/>
              </a:lnSpc>
              <a:buNone/>
            </a:pPr>
            <a:r>
              <a:rPr lang="en-US" sz="1300" b="1" dirty="0">
                <a:solidFill>
                  <a:srgbClr val="3B4540"/>
                </a:solidFill>
                <a:latin typeface="Fraunces Extra Bold" pitchFamily="34" charset="0"/>
                <a:ea typeface="Fraunces Extra Bold" pitchFamily="34" charset="-122"/>
                <a:cs typeface="Fraunces Extra Bold" pitchFamily="34" charset="-120"/>
              </a:rPr>
              <a:t>Why It Matters to You</a:t>
            </a:r>
            <a:endParaRPr lang="en-US" sz="1300" dirty="0"/>
          </a:p>
        </p:txBody>
      </p:sp>
      <p:sp>
        <p:nvSpPr>
          <p:cNvPr id="7" name="Text 4"/>
          <p:cNvSpPr/>
          <p:nvPr/>
        </p:nvSpPr>
        <p:spPr>
          <a:xfrm>
            <a:off x="7489865" y="1497925"/>
            <a:ext cx="6668810" cy="657582"/>
          </a:xfrm>
          <a:prstGeom prst="rect">
            <a:avLst/>
          </a:prstGeom>
          <a:noFill/>
          <a:ln/>
        </p:spPr>
        <p:txBody>
          <a:bodyPr wrap="square" lIns="0" tIns="0" rIns="0" bIns="0" rtlCol="0" anchor="t"/>
          <a:lstStyle/>
          <a:p>
            <a:pPr marL="0" indent="0" algn="l">
              <a:lnSpc>
                <a:spcPts val="1700"/>
              </a:lnSpc>
              <a:buNone/>
            </a:pPr>
            <a:r>
              <a:rPr lang="en-US" sz="1050" dirty="0">
                <a:solidFill>
                  <a:srgbClr val="405449"/>
                </a:solidFill>
                <a:latin typeface="Nobile" pitchFamily="34" charset="0"/>
                <a:ea typeface="Nobile" pitchFamily="34" charset="-122"/>
                <a:cs typeface="Nobile" pitchFamily="34" charset="-120"/>
              </a:rPr>
              <a:t>Sponsorship is rapidly becoming one of the most dynamic and fastest-growing segments of the sports business. Artificial Intelligence (AI) is at the forefront of this transformation, redefining how deals are valued, sold, and activated, with profound economic implications for all stakeholders.</a:t>
            </a:r>
            <a:endParaRPr lang="en-US" sz="1050" dirty="0"/>
          </a:p>
        </p:txBody>
      </p:sp>
      <p:sp>
        <p:nvSpPr>
          <p:cNvPr id="9" name="Rectangle 8">
            <a:extLst>
              <a:ext uri="{FF2B5EF4-FFF2-40B4-BE49-F238E27FC236}">
                <a16:creationId xmlns:a16="http://schemas.microsoft.com/office/drawing/2014/main" id="{333F7A5C-8076-2D53-B325-66D467DB1B8B}"/>
              </a:ext>
            </a:extLst>
          </p:cNvPr>
          <p:cNvSpPr/>
          <p:nvPr/>
        </p:nvSpPr>
        <p:spPr>
          <a:xfrm>
            <a:off x="12607636" y="7467600"/>
            <a:ext cx="2022764" cy="762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026" name="Picture 2" descr="The Top 20 Most Attractive Sponsors for professionals who work or want to  work in sport">
            <a:extLst>
              <a:ext uri="{FF2B5EF4-FFF2-40B4-BE49-F238E27FC236}">
                <a16:creationId xmlns:a16="http://schemas.microsoft.com/office/drawing/2014/main" id="{87C58307-D766-5A4B-CACB-3F57B96B432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66810" y="2858062"/>
            <a:ext cx="7591866" cy="46095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028700"/>
            <a:ext cx="12861608" cy="708779"/>
          </a:xfrm>
          <a:prstGeom prst="rect">
            <a:avLst/>
          </a:prstGeom>
          <a:noFill/>
          <a:ln/>
        </p:spPr>
        <p:txBody>
          <a:bodyPr wrap="non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Why Now? The Market Is Exploding</a:t>
            </a:r>
            <a:endParaRPr lang="en-US" sz="4450" dirty="0"/>
          </a:p>
        </p:txBody>
      </p:sp>
      <p:sp>
        <p:nvSpPr>
          <p:cNvPr id="3" name="Shape 1"/>
          <p:cNvSpPr/>
          <p:nvPr/>
        </p:nvSpPr>
        <p:spPr>
          <a:xfrm>
            <a:off x="793790" y="2191107"/>
            <a:ext cx="4196358" cy="4028718"/>
          </a:xfrm>
          <a:prstGeom prst="roundRect">
            <a:avLst>
              <a:gd name="adj" fmla="val 5067"/>
            </a:avLst>
          </a:prstGeom>
          <a:solidFill>
            <a:srgbClr val="E8F3E8"/>
          </a:solidFill>
          <a:ln/>
        </p:spPr>
        <p:txBody>
          <a:bodyPr/>
          <a:lstStyle/>
          <a:p>
            <a:endParaRPr lang="en-US"/>
          </a:p>
        </p:txBody>
      </p:sp>
      <p:sp>
        <p:nvSpPr>
          <p:cNvPr id="4" name="Shape 2"/>
          <p:cNvSpPr/>
          <p:nvPr/>
        </p:nvSpPr>
        <p:spPr>
          <a:xfrm>
            <a:off x="1020604" y="2417921"/>
            <a:ext cx="680442" cy="680442"/>
          </a:xfrm>
          <a:prstGeom prst="roundRect">
            <a:avLst>
              <a:gd name="adj" fmla="val 13436980"/>
            </a:avLst>
          </a:prstGeom>
          <a:solidFill>
            <a:srgbClr val="438951"/>
          </a:solidFill>
          <a:ln/>
        </p:spPr>
        <p:txBody>
          <a:bodyPr/>
          <a:lstStyle/>
          <a:p>
            <a:endParaRPr lang="en-US"/>
          </a:p>
        </p:txBody>
      </p:sp>
      <p:pic>
        <p:nvPicPr>
          <p:cNvPr id="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07770" y="2604968"/>
            <a:ext cx="306110" cy="306110"/>
          </a:xfrm>
          <a:prstGeom prst="rect">
            <a:avLst/>
          </a:prstGeom>
        </p:spPr>
      </p:pic>
      <p:sp>
        <p:nvSpPr>
          <p:cNvPr id="6" name="Text 3"/>
          <p:cNvSpPr/>
          <p:nvPr/>
        </p:nvSpPr>
        <p:spPr>
          <a:xfrm>
            <a:off x="1020604" y="332517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U.S. Market Surge</a:t>
            </a:r>
            <a:endParaRPr lang="en-US" sz="2200" dirty="0"/>
          </a:p>
        </p:txBody>
      </p:sp>
      <p:sp>
        <p:nvSpPr>
          <p:cNvPr id="7" name="Text 4"/>
          <p:cNvSpPr/>
          <p:nvPr/>
        </p:nvSpPr>
        <p:spPr>
          <a:xfrm>
            <a:off x="1020604" y="3815596"/>
            <a:ext cx="3742730" cy="2177415"/>
          </a:xfrm>
          <a:prstGeom prst="rect">
            <a:avLst/>
          </a:prstGeom>
          <a:noFill/>
          <a:ln/>
        </p:spPr>
        <p:txBody>
          <a:bodyPr wrap="square" lIns="0" tIns="0" rIns="0" bIns="0" rtlCol="0" anchor="t"/>
          <a:lstStyle/>
          <a:p>
            <a:pPr marL="285750" indent="-285750">
              <a:lnSpc>
                <a:spcPts val="2850"/>
              </a:lnSpc>
              <a:buFont typeface="Arial" panose="020B0604020202020204" pitchFamily="34" charset="0"/>
              <a:buChar char="•"/>
            </a:pPr>
            <a:r>
              <a:rPr lang="en-US" sz="1400" dirty="0"/>
              <a:t>Global sports sponsorship grew from </a:t>
            </a:r>
            <a:r>
              <a:rPr lang="en-US" sz="1400" b="1" dirty="0"/>
              <a:t>$105.5B (2023)</a:t>
            </a:r>
            <a:r>
              <a:rPr lang="en-US" sz="1400" dirty="0"/>
              <a:t> to </a:t>
            </a:r>
            <a:r>
              <a:rPr lang="en-US" sz="1400" b="1" dirty="0"/>
              <a:t>$114.4B (2024)</a:t>
            </a:r>
            <a:r>
              <a:rPr lang="en-US" sz="1400" dirty="0"/>
              <a:t> (8.7% CAGR).</a:t>
            </a:r>
          </a:p>
          <a:p>
            <a:pPr marL="285750" indent="-285750" algn="l">
              <a:lnSpc>
                <a:spcPts val="2850"/>
              </a:lnSpc>
              <a:buFont typeface="Arial" panose="020B0604020202020204" pitchFamily="34" charset="0"/>
              <a:buChar char="•"/>
            </a:pPr>
            <a:r>
              <a:rPr lang="en-US" sz="1400" dirty="0"/>
              <a:t>Projected to reach $185–190B by 2030.</a:t>
            </a:r>
          </a:p>
          <a:p>
            <a:pPr marL="285750" indent="-285750" algn="l">
              <a:buFont typeface="Arial" panose="020B0604020202020204" pitchFamily="34" charset="0"/>
              <a:buChar char="•"/>
            </a:pPr>
            <a:r>
              <a:rPr lang="en-US" sz="1400" dirty="0"/>
              <a:t>PwC estimates the market will surpass $160B by 2030 led by major U.S. pro leagues. Key Point: The market is scaling rapidly — and accelerating.</a:t>
            </a:r>
          </a:p>
        </p:txBody>
      </p:sp>
      <p:sp>
        <p:nvSpPr>
          <p:cNvPr id="8" name="Shape 5"/>
          <p:cNvSpPr/>
          <p:nvPr/>
        </p:nvSpPr>
        <p:spPr>
          <a:xfrm>
            <a:off x="5216962" y="2191107"/>
            <a:ext cx="4196358" cy="4028718"/>
          </a:xfrm>
          <a:prstGeom prst="roundRect">
            <a:avLst>
              <a:gd name="adj" fmla="val 5067"/>
            </a:avLst>
          </a:prstGeom>
          <a:solidFill>
            <a:srgbClr val="E8F3E8"/>
          </a:solidFill>
          <a:ln/>
        </p:spPr>
        <p:txBody>
          <a:bodyPr/>
          <a:lstStyle/>
          <a:p>
            <a:endParaRPr lang="en-US"/>
          </a:p>
        </p:txBody>
      </p:sp>
      <p:sp>
        <p:nvSpPr>
          <p:cNvPr id="9" name="Shape 6"/>
          <p:cNvSpPr/>
          <p:nvPr/>
        </p:nvSpPr>
        <p:spPr>
          <a:xfrm>
            <a:off x="5443776" y="2417921"/>
            <a:ext cx="680442" cy="680442"/>
          </a:xfrm>
          <a:prstGeom prst="roundRect">
            <a:avLst>
              <a:gd name="adj" fmla="val 13436980"/>
            </a:avLst>
          </a:prstGeom>
          <a:solidFill>
            <a:srgbClr val="4A644E"/>
          </a:solidFill>
          <a:ln/>
        </p:spPr>
        <p:txBody>
          <a:bodyPr/>
          <a:lstStyle/>
          <a:p>
            <a:endParaRPr lang="en-US"/>
          </a:p>
        </p:txBody>
      </p:sp>
      <p:pic>
        <p:nvPicPr>
          <p:cNvPr id="10"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630942" y="2604968"/>
            <a:ext cx="306110" cy="306110"/>
          </a:xfrm>
          <a:prstGeom prst="rect">
            <a:avLst/>
          </a:prstGeom>
        </p:spPr>
      </p:pic>
      <p:sp>
        <p:nvSpPr>
          <p:cNvPr id="11" name="Text 7"/>
          <p:cNvSpPr/>
          <p:nvPr/>
        </p:nvSpPr>
        <p:spPr>
          <a:xfrm>
            <a:off x="5443776" y="3325178"/>
            <a:ext cx="362771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Global Market Projection</a:t>
            </a:r>
            <a:endParaRPr lang="en-US" sz="2200" dirty="0"/>
          </a:p>
        </p:txBody>
      </p:sp>
      <p:sp>
        <p:nvSpPr>
          <p:cNvPr id="12" name="Text 8"/>
          <p:cNvSpPr/>
          <p:nvPr/>
        </p:nvSpPr>
        <p:spPr>
          <a:xfrm>
            <a:off x="5443776" y="3815596"/>
            <a:ext cx="3741788" cy="2177415"/>
          </a:xfrm>
          <a:prstGeom prst="rect">
            <a:avLst/>
          </a:prstGeom>
          <a:noFill/>
          <a:ln/>
        </p:spPr>
        <p:txBody>
          <a:bodyPr wrap="square" lIns="0" tIns="0" rIns="0" bIns="0" rtlCol="0" anchor="t"/>
          <a:lstStyle/>
          <a:p>
            <a:pPr marL="285750" indent="-285750">
              <a:buFont typeface="Arial" panose="020B0604020202020204" pitchFamily="34" charset="0"/>
              <a:buChar char="•"/>
            </a:pPr>
            <a:r>
              <a:rPr lang="en-US" sz="1400" dirty="0"/>
              <a:t>More sports events + new global leagues</a:t>
            </a:r>
          </a:p>
          <a:p>
            <a:endParaRPr lang="en-US" sz="1400" dirty="0"/>
          </a:p>
          <a:p>
            <a:pPr marL="285750" indent="-285750">
              <a:buFont typeface="Arial" panose="020B0604020202020204" pitchFamily="34" charset="0"/>
              <a:buChar char="•"/>
            </a:pPr>
            <a:r>
              <a:rPr lang="en-US" sz="1400" dirty="0"/>
              <a:t>Broadcasting shifting to digital + streaming</a:t>
            </a:r>
          </a:p>
          <a:p>
            <a:endParaRPr lang="en-US" sz="1400" dirty="0"/>
          </a:p>
          <a:p>
            <a:pPr marL="285750" indent="-285750">
              <a:buFont typeface="Arial" panose="020B0604020202020204" pitchFamily="34" charset="0"/>
              <a:buChar char="•"/>
            </a:pPr>
            <a:r>
              <a:rPr lang="en-US" sz="1400" dirty="0"/>
              <a:t>Younger fans paying more for </a:t>
            </a:r>
            <a:r>
              <a:rPr lang="en-US" sz="1400" b="1" dirty="0"/>
              <a:t>tech-driven experiences</a:t>
            </a:r>
          </a:p>
          <a:p>
            <a:endParaRPr lang="en-US" sz="1400" dirty="0"/>
          </a:p>
          <a:p>
            <a:pPr marL="285750" indent="-285750">
              <a:buFont typeface="Arial" panose="020B0604020202020204" pitchFamily="34" charset="0"/>
              <a:buChar char="•"/>
            </a:pPr>
            <a:r>
              <a:rPr lang="en-US" sz="1400" dirty="0"/>
              <a:t>AR/VR and virtual fan engagement opening new sponsor inventory</a:t>
            </a:r>
          </a:p>
          <a:p>
            <a:pPr marL="0" indent="0" algn="l">
              <a:lnSpc>
                <a:spcPts val="2850"/>
              </a:lnSpc>
              <a:buNone/>
            </a:pPr>
            <a:endParaRPr lang="en-US" sz="1750" dirty="0"/>
          </a:p>
        </p:txBody>
      </p:sp>
      <p:sp>
        <p:nvSpPr>
          <p:cNvPr id="13" name="Shape 9"/>
          <p:cNvSpPr/>
          <p:nvPr/>
        </p:nvSpPr>
        <p:spPr>
          <a:xfrm>
            <a:off x="9640133" y="2191107"/>
            <a:ext cx="4196358" cy="4028718"/>
          </a:xfrm>
          <a:prstGeom prst="roundRect">
            <a:avLst>
              <a:gd name="adj" fmla="val 5067"/>
            </a:avLst>
          </a:prstGeom>
          <a:solidFill>
            <a:srgbClr val="E8F3E8"/>
          </a:solidFill>
          <a:ln/>
        </p:spPr>
        <p:txBody>
          <a:bodyPr/>
          <a:lstStyle/>
          <a:p>
            <a:endParaRPr lang="en-US"/>
          </a:p>
        </p:txBody>
      </p:sp>
      <p:sp>
        <p:nvSpPr>
          <p:cNvPr id="14" name="Shape 10"/>
          <p:cNvSpPr/>
          <p:nvPr/>
        </p:nvSpPr>
        <p:spPr>
          <a:xfrm>
            <a:off x="9866948" y="2417921"/>
            <a:ext cx="680442" cy="680442"/>
          </a:xfrm>
          <a:prstGeom prst="roundRect">
            <a:avLst>
              <a:gd name="adj" fmla="val 13436980"/>
            </a:avLst>
          </a:prstGeom>
          <a:solidFill>
            <a:srgbClr val="DFEEE2"/>
          </a:solidFill>
          <a:ln/>
        </p:spPr>
        <p:txBody>
          <a:bodyPr/>
          <a:lstStyle/>
          <a:p>
            <a:endParaRPr lang="en-US"/>
          </a:p>
        </p:txBody>
      </p:sp>
      <p:pic>
        <p:nvPicPr>
          <p:cNvPr id="15"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054114" y="2604968"/>
            <a:ext cx="306110" cy="306110"/>
          </a:xfrm>
          <a:prstGeom prst="rect">
            <a:avLst/>
          </a:prstGeom>
        </p:spPr>
      </p:pic>
      <p:sp>
        <p:nvSpPr>
          <p:cNvPr id="16" name="Text 11"/>
          <p:cNvSpPr/>
          <p:nvPr/>
        </p:nvSpPr>
        <p:spPr>
          <a:xfrm>
            <a:off x="9866948" y="3325178"/>
            <a:ext cx="2871907"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Growth Drivers</a:t>
            </a:r>
            <a:endParaRPr lang="en-US" sz="2200" dirty="0"/>
          </a:p>
        </p:txBody>
      </p:sp>
      <p:sp>
        <p:nvSpPr>
          <p:cNvPr id="17" name="Text 12"/>
          <p:cNvSpPr/>
          <p:nvPr/>
        </p:nvSpPr>
        <p:spPr>
          <a:xfrm>
            <a:off x="9866948" y="3815596"/>
            <a:ext cx="3742730" cy="1814513"/>
          </a:xfrm>
          <a:prstGeom prst="rect">
            <a:avLst/>
          </a:prstGeom>
          <a:noFill/>
          <a:ln/>
        </p:spPr>
        <p:txBody>
          <a:bodyPr wrap="square" lIns="0" tIns="0" rIns="0" bIns="0" rtlCol="0" anchor="t"/>
          <a:lstStyle/>
          <a:p>
            <a:pPr>
              <a:buFont typeface="Arial" panose="020B0604020202020204" pitchFamily="34" charset="0"/>
              <a:buChar char="•"/>
            </a:pPr>
            <a:r>
              <a:rPr lang="en-US" sz="1600" dirty="0"/>
              <a:t>AI and analytics are reshaping </a:t>
            </a:r>
            <a:r>
              <a:rPr lang="en-US" sz="1600" b="1" dirty="0"/>
              <a:t>who captures value</a:t>
            </a:r>
          </a:p>
          <a:p>
            <a:endParaRPr lang="en-US" sz="1600" dirty="0"/>
          </a:p>
          <a:p>
            <a:pPr>
              <a:buFont typeface="Arial" panose="020B0604020202020204" pitchFamily="34" charset="0"/>
              <a:buChar char="•"/>
            </a:pPr>
            <a:r>
              <a:rPr lang="en-US" sz="1600" dirty="0"/>
              <a:t>Data-rich teams/agencies gain pricing + targeting advantages</a:t>
            </a:r>
          </a:p>
          <a:p>
            <a:endParaRPr lang="en-US" sz="1600" dirty="0"/>
          </a:p>
          <a:p>
            <a:pPr>
              <a:buFont typeface="Arial" panose="020B0604020202020204" pitchFamily="34" charset="0"/>
              <a:buChar char="•"/>
            </a:pPr>
            <a:r>
              <a:rPr lang="en-US" sz="1600" dirty="0"/>
              <a:t>Smaller players risk falling behind</a:t>
            </a:r>
            <a:br>
              <a:rPr lang="en-US" sz="1600" dirty="0"/>
            </a:br>
            <a:r>
              <a:rPr lang="en-US" sz="1600" b="1" dirty="0"/>
              <a:t>Key Point:</a:t>
            </a:r>
            <a:r>
              <a:rPr lang="en-US" sz="1600" dirty="0"/>
              <a:t> Growth is huge ,but uneven.</a:t>
            </a:r>
          </a:p>
          <a:p>
            <a:pPr marL="0" indent="0" algn="l">
              <a:lnSpc>
                <a:spcPts val="2850"/>
              </a:lnSpc>
              <a:buNone/>
            </a:pPr>
            <a:endParaRPr lang="en-US" sz="1750" dirty="0"/>
          </a:p>
        </p:txBody>
      </p:sp>
      <p:sp>
        <p:nvSpPr>
          <p:cNvPr id="18" name="Text 13"/>
          <p:cNvSpPr/>
          <p:nvPr/>
        </p:nvSpPr>
        <p:spPr>
          <a:xfrm>
            <a:off x="793790" y="6474976"/>
            <a:ext cx="13042821" cy="725805"/>
          </a:xfrm>
          <a:prstGeom prst="rect">
            <a:avLst/>
          </a:prstGeom>
          <a:noFill/>
          <a:ln/>
        </p:spPr>
        <p:txBody>
          <a:bodyPr wrap="square" lIns="0" tIns="0" rIns="0" bIns="0" rtlCol="0" anchor="t"/>
          <a:lstStyle/>
          <a:p>
            <a:pPr marL="0" indent="0" algn="l">
              <a:lnSpc>
                <a:spcPts val="2850"/>
              </a:lnSpc>
              <a:buNone/>
            </a:pPr>
            <a:r>
              <a:rPr lang="en-US" sz="1750" b="1" dirty="0">
                <a:solidFill>
                  <a:srgbClr val="405449"/>
                </a:solidFill>
                <a:latin typeface="Nobile" pitchFamily="34" charset="0"/>
                <a:ea typeface="Nobile" pitchFamily="34" charset="-122"/>
                <a:cs typeface="Nobile" pitchFamily="34" charset="-120"/>
              </a:rPr>
              <a:t>Key Insight:</a:t>
            </a:r>
            <a:r>
              <a:rPr lang="en-US" sz="1750" dirty="0">
                <a:solidFill>
                  <a:srgbClr val="405449"/>
                </a:solidFill>
                <a:latin typeface="Nobile" pitchFamily="34" charset="0"/>
                <a:ea typeface="Nobile" pitchFamily="34" charset="-122"/>
                <a:cs typeface="Nobile" pitchFamily="34" charset="-120"/>
              </a:rPr>
              <a:t> Sponsorship has evolved far beyond traditional advertising; it's now a sophisticated, data-driven revenue engine powering the sports economy.</a:t>
            </a:r>
            <a:endParaRPr lang="en-US" sz="1750" dirty="0"/>
          </a:p>
        </p:txBody>
      </p:sp>
      <p:sp>
        <p:nvSpPr>
          <p:cNvPr id="19" name="Rectangle 18">
            <a:extLst>
              <a:ext uri="{FF2B5EF4-FFF2-40B4-BE49-F238E27FC236}">
                <a16:creationId xmlns:a16="http://schemas.microsoft.com/office/drawing/2014/main" id="{BAEB1327-06C9-1B52-1578-12387FAF3FC7}"/>
              </a:ext>
            </a:extLst>
          </p:cNvPr>
          <p:cNvSpPr/>
          <p:nvPr/>
        </p:nvSpPr>
        <p:spPr>
          <a:xfrm>
            <a:off x="12607636" y="7467600"/>
            <a:ext cx="2022764" cy="762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53998" y="457914"/>
            <a:ext cx="8036004" cy="989409"/>
          </a:xfrm>
          <a:prstGeom prst="rect">
            <a:avLst/>
          </a:prstGeom>
          <a:noFill/>
          <a:ln/>
        </p:spPr>
        <p:txBody>
          <a:bodyPr wrap="square" lIns="0" tIns="0" rIns="0" bIns="0" rtlCol="0" anchor="t"/>
          <a:lstStyle/>
          <a:p>
            <a:pPr marL="0" indent="0" algn="l">
              <a:lnSpc>
                <a:spcPts val="3850"/>
              </a:lnSpc>
              <a:buNone/>
            </a:pPr>
            <a:r>
              <a:rPr lang="en-US" sz="3100" b="1" dirty="0">
                <a:solidFill>
                  <a:srgbClr val="3B4540"/>
                </a:solidFill>
                <a:latin typeface="Fraunces Extra Bold" pitchFamily="34" charset="0"/>
                <a:ea typeface="Fraunces Extra Bold" pitchFamily="34" charset="-122"/>
                <a:cs typeface="Fraunces Extra Bold" pitchFamily="34" charset="-120"/>
              </a:rPr>
              <a:t>Industry Snapshot: Sports Sponsorship Today</a:t>
            </a:r>
            <a:endParaRPr lang="en-US" sz="3100" dirty="0"/>
          </a:p>
        </p:txBody>
      </p:sp>
      <p:sp>
        <p:nvSpPr>
          <p:cNvPr id="4" name="Shape 1"/>
          <p:cNvSpPr/>
          <p:nvPr/>
        </p:nvSpPr>
        <p:spPr>
          <a:xfrm>
            <a:off x="553998" y="1684734"/>
            <a:ext cx="3938826" cy="2131338"/>
          </a:xfrm>
          <a:prstGeom prst="roundRect">
            <a:avLst>
              <a:gd name="adj" fmla="val 5148"/>
            </a:avLst>
          </a:prstGeom>
          <a:solidFill>
            <a:srgbClr val="FAFFFA"/>
          </a:solidFill>
          <a:ln w="22860">
            <a:solidFill>
              <a:srgbClr val="CED9CE"/>
            </a:solidFill>
            <a:prstDash val="solid"/>
          </a:ln>
        </p:spPr>
        <p:txBody>
          <a:bodyPr/>
          <a:lstStyle/>
          <a:p>
            <a:endParaRPr lang="en-US"/>
          </a:p>
        </p:txBody>
      </p:sp>
      <p:sp>
        <p:nvSpPr>
          <p:cNvPr id="5" name="Shape 2"/>
          <p:cNvSpPr/>
          <p:nvPr/>
        </p:nvSpPr>
        <p:spPr>
          <a:xfrm>
            <a:off x="531138" y="1684734"/>
            <a:ext cx="91440" cy="2131338"/>
          </a:xfrm>
          <a:prstGeom prst="roundRect">
            <a:avLst>
              <a:gd name="adj" fmla="val 155808"/>
            </a:avLst>
          </a:prstGeom>
          <a:solidFill>
            <a:srgbClr val="438951"/>
          </a:solidFill>
          <a:ln/>
        </p:spPr>
        <p:txBody>
          <a:bodyPr/>
          <a:lstStyle/>
          <a:p>
            <a:endParaRPr lang="en-US"/>
          </a:p>
        </p:txBody>
      </p:sp>
      <p:sp>
        <p:nvSpPr>
          <p:cNvPr id="6" name="Text 3"/>
          <p:cNvSpPr/>
          <p:nvPr/>
        </p:nvSpPr>
        <p:spPr>
          <a:xfrm>
            <a:off x="803672" y="1865828"/>
            <a:ext cx="2374463" cy="296704"/>
          </a:xfrm>
          <a:prstGeom prst="rect">
            <a:avLst/>
          </a:prstGeom>
          <a:noFill/>
          <a:ln/>
        </p:spPr>
        <p:txBody>
          <a:bodyPr wrap="none" lIns="0" tIns="0" rIns="0" bIns="0" rtlCol="0" anchor="t"/>
          <a:lstStyle/>
          <a:p>
            <a:pPr marL="0" indent="0" algn="l">
              <a:lnSpc>
                <a:spcPts val="2300"/>
              </a:lnSpc>
              <a:buNone/>
            </a:pPr>
            <a:r>
              <a:rPr lang="en-US" sz="1850" b="1" dirty="0">
                <a:solidFill>
                  <a:srgbClr val="405449"/>
                </a:solidFill>
                <a:latin typeface="Fraunces Extra Bold" pitchFamily="34" charset="0"/>
                <a:ea typeface="Fraunces Extra Bold" pitchFamily="34" charset="-122"/>
                <a:cs typeface="Fraunces Extra Bold" pitchFamily="34" charset="-120"/>
              </a:rPr>
              <a:t>Size &amp; Stage</a:t>
            </a:r>
            <a:endParaRPr lang="en-US" sz="1850" dirty="0"/>
          </a:p>
        </p:txBody>
      </p:sp>
      <p:sp>
        <p:nvSpPr>
          <p:cNvPr id="7" name="Text 4"/>
          <p:cNvSpPr/>
          <p:nvPr/>
        </p:nvSpPr>
        <p:spPr>
          <a:xfrm>
            <a:off x="803672" y="2257425"/>
            <a:ext cx="3508058" cy="1013460"/>
          </a:xfrm>
          <a:prstGeom prst="rect">
            <a:avLst/>
          </a:prstGeom>
          <a:noFill/>
          <a:ln/>
        </p:spPr>
        <p:txBody>
          <a:bodyPr wrap="square" lIns="0" tIns="0" rIns="0" bIns="0" rtlCol="0" anchor="t"/>
          <a:lstStyle/>
          <a:p>
            <a:pPr marL="0" indent="0" algn="l">
              <a:lnSpc>
                <a:spcPts val="1950"/>
              </a:lnSpc>
              <a:buNone/>
            </a:pPr>
            <a:r>
              <a:rPr lang="en-US" sz="1200" dirty="0">
                <a:solidFill>
                  <a:srgbClr val="405449"/>
                </a:solidFill>
                <a:latin typeface="Nobile" pitchFamily="34" charset="0"/>
                <a:ea typeface="Nobile" pitchFamily="34" charset="-122"/>
                <a:cs typeface="Nobile" pitchFamily="34" charset="-120"/>
              </a:rPr>
              <a:t>Sponsorship is in a strong </a:t>
            </a:r>
            <a:r>
              <a:rPr lang="en-US" sz="1200" b="1" dirty="0">
                <a:solidFill>
                  <a:srgbClr val="405449"/>
                </a:solidFill>
                <a:latin typeface="Nobile" pitchFamily="34" charset="0"/>
                <a:ea typeface="Nobile" pitchFamily="34" charset="-122"/>
                <a:cs typeface="Nobile" pitchFamily="34" charset="-120"/>
              </a:rPr>
              <a:t>growth phase</a:t>
            </a:r>
            <a:r>
              <a:rPr lang="en-US" sz="1200" dirty="0">
                <a:solidFill>
                  <a:srgbClr val="405449"/>
                </a:solidFill>
                <a:latin typeface="Nobile" pitchFamily="34" charset="0"/>
                <a:ea typeface="Nobile" pitchFamily="34" charset="-122"/>
                <a:cs typeface="Nobile" pitchFamily="34" charset="-120"/>
              </a:rPr>
              <a:t>, driven by global leagues, Name, Image, and Likeness (NIL) deals, and the surging popularity of women’s sports.</a:t>
            </a:r>
            <a:endParaRPr lang="en-US" sz="1200" dirty="0"/>
          </a:p>
        </p:txBody>
      </p:sp>
      <p:sp>
        <p:nvSpPr>
          <p:cNvPr id="8" name="Shape 5"/>
          <p:cNvSpPr/>
          <p:nvPr/>
        </p:nvSpPr>
        <p:spPr>
          <a:xfrm>
            <a:off x="4651058" y="1684734"/>
            <a:ext cx="3938945" cy="2131338"/>
          </a:xfrm>
          <a:prstGeom prst="roundRect">
            <a:avLst>
              <a:gd name="adj" fmla="val 5148"/>
            </a:avLst>
          </a:prstGeom>
          <a:solidFill>
            <a:srgbClr val="FAFFFA"/>
          </a:solidFill>
          <a:ln w="22860">
            <a:solidFill>
              <a:srgbClr val="CED9CE"/>
            </a:solidFill>
            <a:prstDash val="solid"/>
          </a:ln>
        </p:spPr>
        <p:txBody>
          <a:bodyPr/>
          <a:lstStyle/>
          <a:p>
            <a:endParaRPr lang="en-US"/>
          </a:p>
        </p:txBody>
      </p:sp>
      <p:sp>
        <p:nvSpPr>
          <p:cNvPr id="9" name="Shape 6"/>
          <p:cNvSpPr/>
          <p:nvPr/>
        </p:nvSpPr>
        <p:spPr>
          <a:xfrm>
            <a:off x="4628198" y="1684734"/>
            <a:ext cx="91440" cy="2131338"/>
          </a:xfrm>
          <a:prstGeom prst="roundRect">
            <a:avLst>
              <a:gd name="adj" fmla="val 155808"/>
            </a:avLst>
          </a:prstGeom>
          <a:solidFill>
            <a:srgbClr val="438951"/>
          </a:solidFill>
          <a:ln/>
        </p:spPr>
        <p:txBody>
          <a:bodyPr/>
          <a:lstStyle/>
          <a:p>
            <a:endParaRPr lang="en-US"/>
          </a:p>
        </p:txBody>
      </p:sp>
      <p:sp>
        <p:nvSpPr>
          <p:cNvPr id="10" name="Text 7"/>
          <p:cNvSpPr/>
          <p:nvPr/>
        </p:nvSpPr>
        <p:spPr>
          <a:xfrm>
            <a:off x="4900732" y="1865828"/>
            <a:ext cx="2374463" cy="296704"/>
          </a:xfrm>
          <a:prstGeom prst="rect">
            <a:avLst/>
          </a:prstGeom>
          <a:noFill/>
          <a:ln/>
        </p:spPr>
        <p:txBody>
          <a:bodyPr wrap="none" lIns="0" tIns="0" rIns="0" bIns="0" rtlCol="0" anchor="t"/>
          <a:lstStyle/>
          <a:p>
            <a:pPr marL="0" indent="0" algn="l">
              <a:lnSpc>
                <a:spcPts val="2300"/>
              </a:lnSpc>
              <a:buNone/>
            </a:pPr>
            <a:r>
              <a:rPr lang="en-US" sz="1850" b="1" dirty="0">
                <a:solidFill>
                  <a:srgbClr val="405449"/>
                </a:solidFill>
                <a:latin typeface="Fraunces Extra Bold" pitchFamily="34" charset="0"/>
                <a:ea typeface="Fraunces Extra Bold" pitchFamily="34" charset="-122"/>
                <a:cs typeface="Fraunces Extra Bold" pitchFamily="34" charset="-120"/>
              </a:rPr>
              <a:t>Key Players</a:t>
            </a:r>
            <a:endParaRPr lang="en-US" sz="1850" dirty="0"/>
          </a:p>
        </p:txBody>
      </p:sp>
      <p:sp>
        <p:nvSpPr>
          <p:cNvPr id="11" name="Text 8"/>
          <p:cNvSpPr/>
          <p:nvPr/>
        </p:nvSpPr>
        <p:spPr>
          <a:xfrm>
            <a:off x="4900732" y="2257425"/>
            <a:ext cx="3508177" cy="506730"/>
          </a:xfrm>
          <a:prstGeom prst="rect">
            <a:avLst/>
          </a:prstGeom>
          <a:noFill/>
          <a:ln/>
        </p:spPr>
        <p:txBody>
          <a:bodyPr wrap="square" lIns="0" tIns="0" rIns="0" bIns="0" rtlCol="0" anchor="t"/>
          <a:lstStyle/>
          <a:p>
            <a:pPr marL="342900" indent="-342900" algn="l">
              <a:lnSpc>
                <a:spcPts val="1950"/>
              </a:lnSpc>
              <a:buSzPct val="100000"/>
              <a:buChar char="•"/>
            </a:pPr>
            <a:r>
              <a:rPr lang="en-US" sz="1200" b="1" dirty="0">
                <a:solidFill>
                  <a:srgbClr val="405449"/>
                </a:solidFill>
                <a:latin typeface="Nobile" pitchFamily="34" charset="0"/>
                <a:ea typeface="Nobile" pitchFamily="34" charset="-122"/>
                <a:cs typeface="Nobile" pitchFamily="34" charset="-120"/>
              </a:rPr>
              <a:t>Brands:</a:t>
            </a:r>
            <a:r>
              <a:rPr lang="en-US" sz="1200" dirty="0">
                <a:solidFill>
                  <a:srgbClr val="405449"/>
                </a:solidFill>
                <a:latin typeface="Nobile" pitchFamily="34" charset="0"/>
                <a:ea typeface="Nobile" pitchFamily="34" charset="-122"/>
                <a:cs typeface="Nobile" pitchFamily="34" charset="-120"/>
              </a:rPr>
              <a:t> Nike, Adidas, Coca-Cola, PepsiCo, Microsoft</a:t>
            </a:r>
            <a:endParaRPr lang="en-US" sz="1200" dirty="0"/>
          </a:p>
        </p:txBody>
      </p:sp>
      <p:sp>
        <p:nvSpPr>
          <p:cNvPr id="12" name="Text 9"/>
          <p:cNvSpPr/>
          <p:nvPr/>
        </p:nvSpPr>
        <p:spPr>
          <a:xfrm>
            <a:off x="4900732" y="2819519"/>
            <a:ext cx="3508177" cy="506730"/>
          </a:xfrm>
          <a:prstGeom prst="rect">
            <a:avLst/>
          </a:prstGeom>
          <a:noFill/>
          <a:ln/>
        </p:spPr>
        <p:txBody>
          <a:bodyPr wrap="square" lIns="0" tIns="0" rIns="0" bIns="0" rtlCol="0" anchor="t"/>
          <a:lstStyle/>
          <a:p>
            <a:pPr marL="342900" indent="-342900" algn="l">
              <a:lnSpc>
                <a:spcPts val="1950"/>
              </a:lnSpc>
              <a:buSzPct val="100000"/>
              <a:buChar char="•"/>
            </a:pPr>
            <a:r>
              <a:rPr lang="en-US" sz="1200" b="1" dirty="0">
                <a:solidFill>
                  <a:srgbClr val="405449"/>
                </a:solidFill>
                <a:latin typeface="Nobile" pitchFamily="34" charset="0"/>
                <a:ea typeface="Nobile" pitchFamily="34" charset="-122"/>
                <a:cs typeface="Nobile" pitchFamily="34" charset="-120"/>
              </a:rPr>
              <a:t>Agencies:</a:t>
            </a:r>
            <a:r>
              <a:rPr lang="en-US" sz="1200" dirty="0">
                <a:solidFill>
                  <a:srgbClr val="405449"/>
                </a:solidFill>
                <a:latin typeface="Nobile" pitchFamily="34" charset="0"/>
                <a:ea typeface="Nobile" pitchFamily="34" charset="-122"/>
                <a:cs typeface="Nobile" pitchFamily="34" charset="-120"/>
              </a:rPr>
              <a:t> Wasserman, Excel, Playfly, Octagon</a:t>
            </a:r>
            <a:endParaRPr lang="en-US" sz="1200" dirty="0"/>
          </a:p>
        </p:txBody>
      </p:sp>
      <p:sp>
        <p:nvSpPr>
          <p:cNvPr id="13" name="Text 10"/>
          <p:cNvSpPr/>
          <p:nvPr/>
        </p:nvSpPr>
        <p:spPr>
          <a:xfrm>
            <a:off x="4900732" y="3381613"/>
            <a:ext cx="3508177" cy="253365"/>
          </a:xfrm>
          <a:prstGeom prst="rect">
            <a:avLst/>
          </a:prstGeom>
          <a:noFill/>
          <a:ln/>
        </p:spPr>
        <p:txBody>
          <a:bodyPr wrap="none" lIns="0" tIns="0" rIns="0" bIns="0" rtlCol="0" anchor="t"/>
          <a:lstStyle/>
          <a:p>
            <a:pPr marL="342900" indent="-342900" algn="l">
              <a:lnSpc>
                <a:spcPts val="1950"/>
              </a:lnSpc>
              <a:buSzPct val="100000"/>
              <a:buChar char="•"/>
            </a:pPr>
            <a:r>
              <a:rPr lang="en-US" sz="1200" b="1" dirty="0">
                <a:solidFill>
                  <a:srgbClr val="405449"/>
                </a:solidFill>
                <a:latin typeface="Nobile" pitchFamily="34" charset="0"/>
                <a:ea typeface="Nobile" pitchFamily="34" charset="-122"/>
                <a:cs typeface="Nobile" pitchFamily="34" charset="-120"/>
              </a:rPr>
              <a:t>Data Platforms:</a:t>
            </a:r>
            <a:r>
              <a:rPr lang="en-US" sz="1200" dirty="0">
                <a:solidFill>
                  <a:srgbClr val="405449"/>
                </a:solidFill>
                <a:latin typeface="Nobile" pitchFamily="34" charset="0"/>
                <a:ea typeface="Nobile" pitchFamily="34" charset="-122"/>
                <a:cs typeface="Nobile" pitchFamily="34" charset="-120"/>
              </a:rPr>
              <a:t> SponsorUnited, Nielsen</a:t>
            </a:r>
            <a:endParaRPr lang="en-US" sz="1200" dirty="0"/>
          </a:p>
        </p:txBody>
      </p:sp>
      <p:sp>
        <p:nvSpPr>
          <p:cNvPr id="14" name="Shape 11"/>
          <p:cNvSpPr/>
          <p:nvPr/>
        </p:nvSpPr>
        <p:spPr>
          <a:xfrm>
            <a:off x="553998" y="3974306"/>
            <a:ext cx="3938826" cy="2946797"/>
          </a:xfrm>
          <a:prstGeom prst="roundRect">
            <a:avLst>
              <a:gd name="adj" fmla="val 3724"/>
            </a:avLst>
          </a:prstGeom>
          <a:solidFill>
            <a:srgbClr val="FAFFFA"/>
          </a:solidFill>
          <a:ln w="22860">
            <a:solidFill>
              <a:srgbClr val="CED9CE"/>
            </a:solidFill>
            <a:prstDash val="solid"/>
          </a:ln>
        </p:spPr>
        <p:txBody>
          <a:bodyPr/>
          <a:lstStyle/>
          <a:p>
            <a:endParaRPr lang="en-US"/>
          </a:p>
        </p:txBody>
      </p:sp>
      <p:sp>
        <p:nvSpPr>
          <p:cNvPr id="15" name="Shape 12"/>
          <p:cNvSpPr/>
          <p:nvPr/>
        </p:nvSpPr>
        <p:spPr>
          <a:xfrm>
            <a:off x="531138" y="3974306"/>
            <a:ext cx="91440" cy="2946797"/>
          </a:xfrm>
          <a:prstGeom prst="roundRect">
            <a:avLst>
              <a:gd name="adj" fmla="val 155808"/>
            </a:avLst>
          </a:prstGeom>
          <a:solidFill>
            <a:srgbClr val="438951"/>
          </a:solidFill>
          <a:ln/>
        </p:spPr>
        <p:txBody>
          <a:bodyPr/>
          <a:lstStyle/>
          <a:p>
            <a:endParaRPr lang="en-US"/>
          </a:p>
        </p:txBody>
      </p:sp>
      <p:sp>
        <p:nvSpPr>
          <p:cNvPr id="16" name="Text 13"/>
          <p:cNvSpPr/>
          <p:nvPr/>
        </p:nvSpPr>
        <p:spPr>
          <a:xfrm>
            <a:off x="803672" y="4155400"/>
            <a:ext cx="3240643" cy="296704"/>
          </a:xfrm>
          <a:prstGeom prst="rect">
            <a:avLst/>
          </a:prstGeom>
          <a:noFill/>
          <a:ln/>
        </p:spPr>
        <p:txBody>
          <a:bodyPr wrap="none" lIns="0" tIns="0" rIns="0" bIns="0" rtlCol="0" anchor="t"/>
          <a:lstStyle/>
          <a:p>
            <a:pPr marL="0" indent="0" algn="l">
              <a:lnSpc>
                <a:spcPts val="2300"/>
              </a:lnSpc>
              <a:buNone/>
            </a:pPr>
            <a:r>
              <a:rPr lang="en-US" sz="1850" b="1" dirty="0">
                <a:solidFill>
                  <a:srgbClr val="405449"/>
                </a:solidFill>
                <a:latin typeface="Fraunces Extra Bold" pitchFamily="34" charset="0"/>
                <a:ea typeface="Fraunces Extra Bold" pitchFamily="34" charset="-122"/>
                <a:cs typeface="Fraunces Extra Bold" pitchFamily="34" charset="-120"/>
              </a:rPr>
              <a:t>AI’s Industry-Level Impact</a:t>
            </a:r>
            <a:endParaRPr lang="en-US" sz="1850" dirty="0"/>
          </a:p>
        </p:txBody>
      </p:sp>
      <p:sp>
        <p:nvSpPr>
          <p:cNvPr id="17" name="Text 14"/>
          <p:cNvSpPr/>
          <p:nvPr/>
        </p:nvSpPr>
        <p:spPr>
          <a:xfrm>
            <a:off x="803672" y="4546997"/>
            <a:ext cx="3508058" cy="506730"/>
          </a:xfrm>
          <a:prstGeom prst="rect">
            <a:avLst/>
          </a:prstGeom>
          <a:noFill/>
          <a:ln/>
        </p:spPr>
        <p:txBody>
          <a:bodyPr wrap="squar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Reduces </a:t>
            </a:r>
            <a:r>
              <a:rPr lang="en-US" sz="1200" b="1" dirty="0">
                <a:solidFill>
                  <a:srgbClr val="405449"/>
                </a:solidFill>
                <a:latin typeface="Nobile" pitchFamily="34" charset="0"/>
                <a:ea typeface="Nobile" pitchFamily="34" charset="-122"/>
                <a:cs typeface="Nobile" pitchFamily="34" charset="-120"/>
              </a:rPr>
              <a:t>search costs</a:t>
            </a:r>
            <a:r>
              <a:rPr lang="en-US" sz="1200" dirty="0">
                <a:solidFill>
                  <a:srgbClr val="405449"/>
                </a:solidFill>
                <a:latin typeface="Nobile" pitchFamily="34" charset="0"/>
                <a:ea typeface="Nobile" pitchFamily="34" charset="-122"/>
                <a:cs typeface="Nobile" pitchFamily="34" charset="-120"/>
              </a:rPr>
              <a:t> between brands and properties</a:t>
            </a:r>
            <a:endParaRPr lang="en-US" sz="1200" dirty="0"/>
          </a:p>
        </p:txBody>
      </p:sp>
      <p:sp>
        <p:nvSpPr>
          <p:cNvPr id="18" name="Text 15"/>
          <p:cNvSpPr/>
          <p:nvPr/>
        </p:nvSpPr>
        <p:spPr>
          <a:xfrm>
            <a:off x="803672" y="5109091"/>
            <a:ext cx="3508058" cy="506730"/>
          </a:xfrm>
          <a:prstGeom prst="rect">
            <a:avLst/>
          </a:prstGeom>
          <a:noFill/>
          <a:ln/>
        </p:spPr>
        <p:txBody>
          <a:bodyPr wrap="squar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Improves </a:t>
            </a:r>
            <a:r>
              <a:rPr lang="en-US" sz="1200" b="1" dirty="0">
                <a:solidFill>
                  <a:srgbClr val="405449"/>
                </a:solidFill>
                <a:latin typeface="Nobile" pitchFamily="34" charset="0"/>
                <a:ea typeface="Nobile" pitchFamily="34" charset="-122"/>
                <a:cs typeface="Nobile" pitchFamily="34" charset="-120"/>
              </a:rPr>
              <a:t>pricing accuracy</a:t>
            </a:r>
            <a:r>
              <a:rPr lang="en-US" sz="1200" dirty="0">
                <a:solidFill>
                  <a:srgbClr val="405449"/>
                </a:solidFill>
                <a:latin typeface="Nobile" pitchFamily="34" charset="0"/>
                <a:ea typeface="Nobile" pitchFamily="34" charset="-122"/>
                <a:cs typeface="Nobile" pitchFamily="34" charset="-120"/>
              </a:rPr>
              <a:t> with AI valuation tools</a:t>
            </a:r>
            <a:endParaRPr lang="en-US" sz="1200" dirty="0"/>
          </a:p>
        </p:txBody>
      </p:sp>
      <p:sp>
        <p:nvSpPr>
          <p:cNvPr id="19" name="Text 16"/>
          <p:cNvSpPr/>
          <p:nvPr/>
        </p:nvSpPr>
        <p:spPr>
          <a:xfrm>
            <a:off x="803672" y="5671185"/>
            <a:ext cx="3508058" cy="506730"/>
          </a:xfrm>
          <a:prstGeom prst="rect">
            <a:avLst/>
          </a:prstGeom>
          <a:noFill/>
          <a:ln/>
        </p:spPr>
        <p:txBody>
          <a:bodyPr wrap="squar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Reshapes analyst roles with Python, visualization, and real-time analytics</a:t>
            </a:r>
            <a:endParaRPr lang="en-US" sz="1200" dirty="0"/>
          </a:p>
        </p:txBody>
      </p:sp>
      <p:sp>
        <p:nvSpPr>
          <p:cNvPr id="20" name="Text 17"/>
          <p:cNvSpPr/>
          <p:nvPr/>
        </p:nvSpPr>
        <p:spPr>
          <a:xfrm>
            <a:off x="803672" y="6233279"/>
            <a:ext cx="3508058" cy="506730"/>
          </a:xfrm>
          <a:prstGeom prst="rect">
            <a:avLst/>
          </a:prstGeom>
          <a:noFill/>
          <a:ln/>
        </p:spPr>
        <p:txBody>
          <a:bodyPr wrap="squar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Widest competitive gaps between data-rich and data-poor firms</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12802" y="402908"/>
            <a:ext cx="6769179" cy="457795"/>
          </a:xfrm>
          <a:prstGeom prst="rect">
            <a:avLst/>
          </a:prstGeom>
          <a:noFill/>
          <a:ln/>
        </p:spPr>
        <p:txBody>
          <a:bodyPr wrap="none" lIns="0" tIns="0" rIns="0" bIns="0" rtlCol="0" anchor="t"/>
          <a:lstStyle/>
          <a:p>
            <a:pPr marL="0" indent="0" algn="l">
              <a:lnSpc>
                <a:spcPts val="3600"/>
              </a:lnSpc>
              <a:buNone/>
            </a:pPr>
            <a:r>
              <a:rPr lang="en-US" sz="2850" b="1" dirty="0">
                <a:solidFill>
                  <a:srgbClr val="3B4540"/>
                </a:solidFill>
                <a:latin typeface="Fraunces Extra Bold" pitchFamily="34" charset="0"/>
                <a:ea typeface="Fraunces Extra Bold" pitchFamily="34" charset="-122"/>
                <a:cs typeface="Fraunces Extra Bold" pitchFamily="34" charset="-120"/>
              </a:rPr>
              <a:t>Sponsorship Trends: The Rise of NIL</a:t>
            </a:r>
            <a:endParaRPr lang="en-US" sz="2850" dirty="0"/>
          </a:p>
        </p:txBody>
      </p:sp>
      <p:sp>
        <p:nvSpPr>
          <p:cNvPr id="5" name="Text 2"/>
          <p:cNvSpPr/>
          <p:nvPr/>
        </p:nvSpPr>
        <p:spPr>
          <a:xfrm>
            <a:off x="5163741" y="8332708"/>
            <a:ext cx="2075259" cy="146566"/>
          </a:xfrm>
          <a:prstGeom prst="rect">
            <a:avLst/>
          </a:prstGeom>
          <a:noFill/>
          <a:ln/>
        </p:spPr>
        <p:txBody>
          <a:bodyPr wrap="none" lIns="0" tIns="0" rIns="0" bIns="0" rtlCol="0" anchor="t"/>
          <a:lstStyle/>
          <a:p>
            <a:pPr marL="0" indent="0" algn="l">
              <a:lnSpc>
                <a:spcPts val="1150"/>
              </a:lnSpc>
              <a:buNone/>
            </a:pPr>
            <a:endParaRPr lang="en-US" sz="1150" dirty="0"/>
          </a:p>
        </p:txBody>
      </p:sp>
      <p:sp>
        <p:nvSpPr>
          <p:cNvPr id="8" name="Text 5"/>
          <p:cNvSpPr/>
          <p:nvPr/>
        </p:nvSpPr>
        <p:spPr>
          <a:xfrm>
            <a:off x="512802" y="8937069"/>
            <a:ext cx="13604796" cy="468868"/>
          </a:xfrm>
          <a:prstGeom prst="rect">
            <a:avLst/>
          </a:prstGeom>
          <a:noFill/>
          <a:ln/>
        </p:spPr>
        <p:txBody>
          <a:bodyPr wrap="square" lIns="0" tIns="0" rIns="0" bIns="0" rtlCol="0" anchor="t"/>
          <a:lstStyle/>
          <a:p>
            <a:pPr marL="0" indent="0" algn="l">
              <a:lnSpc>
                <a:spcPts val="1800"/>
              </a:lnSpc>
              <a:buNone/>
            </a:pPr>
            <a:r>
              <a:rPr lang="en-US" sz="1150" dirty="0">
                <a:solidFill>
                  <a:srgbClr val="405449"/>
                </a:solidFill>
                <a:latin typeface="Nobile" pitchFamily="34" charset="0"/>
                <a:ea typeface="Nobile" pitchFamily="34" charset="-122"/>
                <a:cs typeface="Nobile" pitchFamily="34" charset="-120"/>
              </a:rPr>
              <a:t>This chart illustrates steady long-term growth in professional sports sponsorship, with a notable dip during COVID-19. The NIL market, however, shows an explosive trajectory post-2021, emerging as a </a:t>
            </a:r>
            <a:r>
              <a:rPr lang="en-US" sz="1150" b="1" dirty="0">
                <a:solidFill>
                  <a:srgbClr val="405449"/>
                </a:solidFill>
                <a:latin typeface="Nobile" pitchFamily="34" charset="0"/>
                <a:ea typeface="Nobile" pitchFamily="34" charset="-122"/>
                <a:cs typeface="Nobile" pitchFamily="34" charset="-120"/>
              </a:rPr>
              <a:t>structurally different, digital-first ecosystem</a:t>
            </a:r>
            <a:r>
              <a:rPr lang="en-US" sz="1150" dirty="0">
                <a:solidFill>
                  <a:srgbClr val="405449"/>
                </a:solidFill>
                <a:latin typeface="Nobile" pitchFamily="34" charset="0"/>
                <a:ea typeface="Nobile" pitchFamily="34" charset="-122"/>
                <a:cs typeface="Nobile" pitchFamily="34" charset="-120"/>
              </a:rPr>
              <a:t> enabled by AI tools rather than just an extension of traditional pro sponsorship.</a:t>
            </a:r>
            <a:endParaRPr lang="en-US" sz="1150" dirty="0"/>
          </a:p>
        </p:txBody>
      </p:sp>
      <p:sp>
        <p:nvSpPr>
          <p:cNvPr id="9" name="Rectangle 8">
            <a:extLst>
              <a:ext uri="{FF2B5EF4-FFF2-40B4-BE49-F238E27FC236}">
                <a16:creationId xmlns:a16="http://schemas.microsoft.com/office/drawing/2014/main" id="{3FF93362-54A5-0367-357C-56D97F843F2D}"/>
              </a:ext>
            </a:extLst>
          </p:cNvPr>
          <p:cNvSpPr/>
          <p:nvPr/>
        </p:nvSpPr>
        <p:spPr>
          <a:xfrm>
            <a:off x="12912436" y="7606144"/>
            <a:ext cx="1717964" cy="62345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1" name="Picture 10" descr="A graph with a line and a line&#10;&#10;Description automatically generated">
            <a:extLst>
              <a:ext uri="{FF2B5EF4-FFF2-40B4-BE49-F238E27FC236}">
                <a16:creationId xmlns:a16="http://schemas.microsoft.com/office/drawing/2014/main" id="{3511A920-91AE-2649-7D8B-56C03084A87B}"/>
              </a:ext>
            </a:extLst>
          </p:cNvPr>
          <p:cNvPicPr>
            <a:picLocks noChangeAspect="1"/>
          </p:cNvPicPr>
          <p:nvPr/>
        </p:nvPicPr>
        <p:blipFill>
          <a:blip r:embed="rId3"/>
          <a:stretch>
            <a:fillRect/>
          </a:stretch>
        </p:blipFill>
        <p:spPr>
          <a:xfrm>
            <a:off x="3473450" y="1784350"/>
            <a:ext cx="7683500" cy="46609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7914" y="788908"/>
            <a:ext cx="7780973" cy="1217057"/>
          </a:xfrm>
          <a:prstGeom prst="rect">
            <a:avLst/>
          </a:prstGeom>
          <a:noFill/>
          <a:ln/>
        </p:spPr>
        <p:txBody>
          <a:bodyPr wrap="square" lIns="0" tIns="0" rIns="0" bIns="0" rtlCol="0" anchor="t"/>
          <a:lstStyle/>
          <a:p>
            <a:pPr marL="0" indent="0" algn="l">
              <a:lnSpc>
                <a:spcPts val="4750"/>
              </a:lnSpc>
              <a:buNone/>
            </a:pPr>
            <a:r>
              <a:rPr lang="en-US" sz="3800" b="1" dirty="0">
                <a:solidFill>
                  <a:srgbClr val="3B4540"/>
                </a:solidFill>
                <a:latin typeface="Fraunces Extra Bold" pitchFamily="34" charset="0"/>
                <a:ea typeface="Fraunces Extra Bold" pitchFamily="34" charset="-122"/>
                <a:cs typeface="Fraunces Extra Bold" pitchFamily="34" charset="-120"/>
              </a:rPr>
              <a:t>AI: The Catalyst for NIL's Rapid Scale?</a:t>
            </a:r>
            <a:endParaRPr lang="en-US" sz="3800" dirty="0"/>
          </a:p>
        </p:txBody>
      </p:sp>
      <p:pic>
        <p:nvPicPr>
          <p:cNvPr id="4" name="Image 1" descr="preencoded.png"/>
          <p:cNvPicPr>
            <a:picLocks noChangeAspect="1"/>
          </p:cNvPicPr>
          <p:nvPr/>
        </p:nvPicPr>
        <p:blipFill>
          <a:blip r:embed="rId4"/>
          <a:stretch>
            <a:fillRect/>
          </a:stretch>
        </p:blipFill>
        <p:spPr>
          <a:xfrm>
            <a:off x="6167914" y="2298025"/>
            <a:ext cx="973574" cy="1433512"/>
          </a:xfrm>
          <a:prstGeom prst="rect">
            <a:avLst/>
          </a:prstGeom>
        </p:spPr>
      </p:pic>
      <p:sp>
        <p:nvSpPr>
          <p:cNvPr id="5" name="Text 1"/>
          <p:cNvSpPr/>
          <p:nvPr/>
        </p:nvSpPr>
        <p:spPr>
          <a:xfrm>
            <a:off x="7336155" y="2492693"/>
            <a:ext cx="2434114" cy="304205"/>
          </a:xfrm>
          <a:prstGeom prst="rect">
            <a:avLst/>
          </a:prstGeom>
          <a:noFill/>
          <a:ln/>
        </p:spPr>
        <p:txBody>
          <a:bodyPr wrap="none" lIns="0" tIns="0" rIns="0" bIns="0" rtlCol="0" anchor="t"/>
          <a:lstStyle/>
          <a:p>
            <a:pPr marL="0" indent="0" algn="l">
              <a:lnSpc>
                <a:spcPts val="2350"/>
              </a:lnSpc>
              <a:buNone/>
            </a:pPr>
            <a:r>
              <a:rPr lang="en-US" sz="1900" b="1" dirty="0">
                <a:solidFill>
                  <a:srgbClr val="405449"/>
                </a:solidFill>
                <a:latin typeface="Fraunces Extra Bold" pitchFamily="34" charset="0"/>
                <a:ea typeface="Fraunces Extra Bold" pitchFamily="34" charset="-122"/>
                <a:cs typeface="Fraunces Extra Bold" pitchFamily="34" charset="-120"/>
              </a:rPr>
              <a:t>AI Valuation Tools</a:t>
            </a:r>
            <a:endParaRPr lang="en-US" sz="1900" dirty="0"/>
          </a:p>
        </p:txBody>
      </p:sp>
      <p:sp>
        <p:nvSpPr>
          <p:cNvPr id="6" name="Text 2"/>
          <p:cNvSpPr/>
          <p:nvPr/>
        </p:nvSpPr>
        <p:spPr>
          <a:xfrm>
            <a:off x="7336155" y="2913698"/>
            <a:ext cx="6612731" cy="623173"/>
          </a:xfrm>
          <a:prstGeom prst="rect">
            <a:avLst/>
          </a:prstGeom>
          <a:noFill/>
          <a:ln/>
        </p:spPr>
        <p:txBody>
          <a:bodyPr wrap="square" lIns="0" tIns="0" rIns="0" bIns="0" rtlCol="0" anchor="t"/>
          <a:lstStyle/>
          <a:p>
            <a:pPr marL="0" indent="0" algn="l">
              <a:lnSpc>
                <a:spcPts val="2450"/>
              </a:lnSpc>
              <a:buNone/>
            </a:pPr>
            <a:r>
              <a:rPr lang="en-US" sz="1500" dirty="0">
                <a:solidFill>
                  <a:srgbClr val="405449"/>
                </a:solidFill>
                <a:latin typeface="Nobile" pitchFamily="34" charset="0"/>
                <a:ea typeface="Nobile" pitchFamily="34" charset="-122"/>
                <a:cs typeface="Nobile" pitchFamily="34" charset="-120"/>
              </a:rPr>
              <a:t>AI algorithms accurately predict exposure, engagement, and fair market pricing for athletes, ensuring equitable and efficient deals.</a:t>
            </a:r>
            <a:endParaRPr lang="en-US" sz="1500" dirty="0"/>
          </a:p>
        </p:txBody>
      </p:sp>
      <p:pic>
        <p:nvPicPr>
          <p:cNvPr id="7" name="Image 2" descr="preencoded.png"/>
          <p:cNvPicPr>
            <a:picLocks noChangeAspect="1"/>
          </p:cNvPicPr>
          <p:nvPr/>
        </p:nvPicPr>
        <p:blipFill>
          <a:blip r:embed="rId5"/>
          <a:stretch>
            <a:fillRect/>
          </a:stretch>
        </p:blipFill>
        <p:spPr>
          <a:xfrm>
            <a:off x="6167914" y="3731538"/>
            <a:ext cx="973574" cy="1433512"/>
          </a:xfrm>
          <a:prstGeom prst="rect">
            <a:avLst/>
          </a:prstGeom>
        </p:spPr>
      </p:pic>
      <p:sp>
        <p:nvSpPr>
          <p:cNvPr id="8" name="Text 3"/>
          <p:cNvSpPr/>
          <p:nvPr/>
        </p:nvSpPr>
        <p:spPr>
          <a:xfrm>
            <a:off x="7336155" y="3926205"/>
            <a:ext cx="2638544" cy="304205"/>
          </a:xfrm>
          <a:prstGeom prst="rect">
            <a:avLst/>
          </a:prstGeom>
          <a:noFill/>
          <a:ln/>
        </p:spPr>
        <p:txBody>
          <a:bodyPr wrap="none" lIns="0" tIns="0" rIns="0" bIns="0" rtlCol="0" anchor="t"/>
          <a:lstStyle/>
          <a:p>
            <a:pPr marL="0" indent="0" algn="l">
              <a:lnSpc>
                <a:spcPts val="2350"/>
              </a:lnSpc>
              <a:buNone/>
            </a:pPr>
            <a:r>
              <a:rPr lang="en-US" sz="1900" b="1" dirty="0">
                <a:solidFill>
                  <a:srgbClr val="405449"/>
                </a:solidFill>
                <a:latin typeface="Fraunces Extra Bold" pitchFamily="34" charset="0"/>
                <a:ea typeface="Fraunces Extra Bold" pitchFamily="34" charset="-122"/>
                <a:cs typeface="Fraunces Extra Bold" pitchFamily="34" charset="-120"/>
              </a:rPr>
              <a:t>Matching Algorithms</a:t>
            </a:r>
            <a:endParaRPr lang="en-US" sz="1900" dirty="0"/>
          </a:p>
        </p:txBody>
      </p:sp>
      <p:sp>
        <p:nvSpPr>
          <p:cNvPr id="9" name="Text 4"/>
          <p:cNvSpPr/>
          <p:nvPr/>
        </p:nvSpPr>
        <p:spPr>
          <a:xfrm>
            <a:off x="7336155" y="4347210"/>
            <a:ext cx="6612731" cy="623173"/>
          </a:xfrm>
          <a:prstGeom prst="rect">
            <a:avLst/>
          </a:prstGeom>
          <a:noFill/>
          <a:ln/>
        </p:spPr>
        <p:txBody>
          <a:bodyPr wrap="square" lIns="0" tIns="0" rIns="0" bIns="0" rtlCol="0" anchor="t"/>
          <a:lstStyle/>
          <a:p>
            <a:pPr marL="0" indent="0" algn="l">
              <a:lnSpc>
                <a:spcPts val="2450"/>
              </a:lnSpc>
              <a:buNone/>
            </a:pPr>
            <a:r>
              <a:rPr lang="en-US" sz="1500" dirty="0">
                <a:solidFill>
                  <a:srgbClr val="405449"/>
                </a:solidFill>
                <a:latin typeface="Nobile" pitchFamily="34" charset="0"/>
                <a:ea typeface="Nobile" pitchFamily="34" charset="-122"/>
                <a:cs typeface="Nobile" pitchFamily="34" charset="-120"/>
              </a:rPr>
              <a:t>Sophisticated AI platforms connect brands with the ideal athletes at an unprecedented scale, optimizing partnership potential.</a:t>
            </a:r>
            <a:endParaRPr lang="en-US" sz="1500" dirty="0"/>
          </a:p>
        </p:txBody>
      </p:sp>
      <p:pic>
        <p:nvPicPr>
          <p:cNvPr id="10" name="Image 3" descr="preencoded.png"/>
          <p:cNvPicPr>
            <a:picLocks noChangeAspect="1"/>
          </p:cNvPicPr>
          <p:nvPr/>
        </p:nvPicPr>
        <p:blipFill>
          <a:blip r:embed="rId6"/>
          <a:stretch>
            <a:fillRect/>
          </a:stretch>
        </p:blipFill>
        <p:spPr>
          <a:xfrm>
            <a:off x="6167914" y="5165050"/>
            <a:ext cx="973574" cy="1433512"/>
          </a:xfrm>
          <a:prstGeom prst="rect">
            <a:avLst/>
          </a:prstGeom>
        </p:spPr>
      </p:pic>
      <p:sp>
        <p:nvSpPr>
          <p:cNvPr id="11" name="Text 5"/>
          <p:cNvSpPr/>
          <p:nvPr/>
        </p:nvSpPr>
        <p:spPr>
          <a:xfrm>
            <a:off x="7336155" y="5359717"/>
            <a:ext cx="2711053" cy="304205"/>
          </a:xfrm>
          <a:prstGeom prst="rect">
            <a:avLst/>
          </a:prstGeom>
          <a:noFill/>
          <a:ln/>
        </p:spPr>
        <p:txBody>
          <a:bodyPr wrap="none" lIns="0" tIns="0" rIns="0" bIns="0" rtlCol="0" anchor="t"/>
          <a:lstStyle/>
          <a:p>
            <a:pPr marL="0" indent="0" algn="l">
              <a:lnSpc>
                <a:spcPts val="2350"/>
              </a:lnSpc>
              <a:buNone/>
            </a:pPr>
            <a:r>
              <a:rPr lang="en-US" sz="1900" b="1" dirty="0">
                <a:solidFill>
                  <a:srgbClr val="405449"/>
                </a:solidFill>
                <a:latin typeface="Fraunces Extra Bold" pitchFamily="34" charset="0"/>
                <a:ea typeface="Fraunces Extra Bold" pitchFamily="34" charset="-122"/>
                <a:cs typeface="Fraunces Extra Bold" pitchFamily="34" charset="-120"/>
              </a:rPr>
              <a:t>Reduced Search Costs</a:t>
            </a:r>
            <a:endParaRPr lang="en-US" sz="1900" dirty="0"/>
          </a:p>
        </p:txBody>
      </p:sp>
      <p:sp>
        <p:nvSpPr>
          <p:cNvPr id="12" name="Text 6"/>
          <p:cNvSpPr/>
          <p:nvPr/>
        </p:nvSpPr>
        <p:spPr>
          <a:xfrm>
            <a:off x="7336155" y="5780723"/>
            <a:ext cx="6612731" cy="623173"/>
          </a:xfrm>
          <a:prstGeom prst="rect">
            <a:avLst/>
          </a:prstGeom>
          <a:noFill/>
          <a:ln/>
        </p:spPr>
        <p:txBody>
          <a:bodyPr wrap="square" lIns="0" tIns="0" rIns="0" bIns="0" rtlCol="0" anchor="t"/>
          <a:lstStyle/>
          <a:p>
            <a:pPr marL="0" indent="0" algn="l">
              <a:lnSpc>
                <a:spcPts val="2450"/>
              </a:lnSpc>
              <a:buNone/>
            </a:pPr>
            <a:r>
              <a:rPr lang="en-US" sz="1500" dirty="0">
                <a:solidFill>
                  <a:srgbClr val="405449"/>
                </a:solidFill>
                <a:latin typeface="Nobile" pitchFamily="34" charset="0"/>
                <a:ea typeface="Nobile" pitchFamily="34" charset="-122"/>
                <a:cs typeface="Nobile" pitchFamily="34" charset="-120"/>
              </a:rPr>
              <a:t>By minimizing discovery efforts, AI fosters more efficient markets, allowing brands and athletes to find </a:t>
            </a:r>
            <a:r>
              <a:rPr lang="en-US" sz="1500" dirty="0">
                <a:latin typeface="Nobile" pitchFamily="34" charset="0"/>
                <a:ea typeface="Nobile" pitchFamily="34" charset="-122"/>
                <a:cs typeface="Nobile" pitchFamily="34" charset="-120"/>
              </a:rPr>
              <a:t>optimal</a:t>
            </a:r>
            <a:r>
              <a:rPr lang="en-US" sz="1500" dirty="0">
                <a:solidFill>
                  <a:srgbClr val="405449"/>
                </a:solidFill>
                <a:latin typeface="Nobile" pitchFamily="34" charset="0"/>
                <a:ea typeface="Nobile" pitchFamily="34" charset="-122"/>
                <a:cs typeface="Nobile" pitchFamily="34" charset="-120"/>
              </a:rPr>
              <a:t> matches swiftly.</a:t>
            </a:r>
            <a:endParaRPr lang="en-US" sz="1500" dirty="0"/>
          </a:p>
        </p:txBody>
      </p:sp>
      <p:sp>
        <p:nvSpPr>
          <p:cNvPr id="13" name="Text 7"/>
          <p:cNvSpPr/>
          <p:nvPr/>
        </p:nvSpPr>
        <p:spPr>
          <a:xfrm>
            <a:off x="5888182" y="6817519"/>
            <a:ext cx="8060705" cy="1214555"/>
          </a:xfrm>
          <a:prstGeom prst="rect">
            <a:avLst/>
          </a:prstGeom>
          <a:noFill/>
          <a:ln/>
        </p:spPr>
        <p:txBody>
          <a:bodyPr wrap="square" lIns="0" tIns="0" rIns="0" bIns="0" rtlCol="0" anchor="t"/>
          <a:lstStyle/>
          <a:p>
            <a:r>
              <a:rPr lang="en-US" sz="1500" b="1" dirty="0">
                <a:solidFill>
                  <a:srgbClr val="405449"/>
                </a:solidFill>
                <a:ea typeface="Nobile" pitchFamily="34" charset="-122"/>
                <a:cs typeface="Nobile" pitchFamily="34" charset="-120"/>
              </a:rPr>
              <a:t>Economic Insight:</a:t>
            </a:r>
            <a:r>
              <a:rPr lang="en-US" sz="1500" dirty="0">
                <a:solidFill>
                  <a:srgbClr val="405449"/>
                </a:solidFill>
                <a:ea typeface="Nobile" pitchFamily="34" charset="-122"/>
                <a:cs typeface="Nobile" pitchFamily="34" charset="-120"/>
              </a:rPr>
              <a:t> </a:t>
            </a:r>
            <a:r>
              <a:rPr lang="en-US" sz="1500" dirty="0">
                <a:solidFill>
                  <a:schemeClr val="accent6">
                    <a:lumMod val="50000"/>
                  </a:schemeClr>
                </a:solidFill>
                <a:ea typeface="Nobile" pitchFamily="34" charset="-122"/>
                <a:cs typeface="Nobile" pitchFamily="34" charset="-120"/>
              </a:rPr>
              <a:t>AI didn't just accelerate the growth of NIL; it fundamentally </a:t>
            </a:r>
            <a:r>
              <a:rPr lang="en-US" sz="1500" b="1" dirty="0">
                <a:solidFill>
                  <a:schemeClr val="accent6">
                    <a:lumMod val="50000"/>
                  </a:schemeClr>
                </a:solidFill>
                <a:ea typeface="Nobile" pitchFamily="34" charset="-122"/>
                <a:cs typeface="Nobile" pitchFamily="34" charset="-120"/>
              </a:rPr>
              <a:t>reorganized how sponsorship value flows</a:t>
            </a:r>
            <a:r>
              <a:rPr lang="en-US" sz="1500" dirty="0">
                <a:solidFill>
                  <a:schemeClr val="accent6">
                    <a:lumMod val="50000"/>
                  </a:schemeClr>
                </a:solidFill>
                <a:ea typeface="Nobile" pitchFamily="34" charset="-122"/>
                <a:cs typeface="Nobile" pitchFamily="34" charset="-120"/>
              </a:rPr>
              <a:t> within the sports economy. </a:t>
            </a:r>
            <a:r>
              <a:rPr lang="en-US" sz="1600" dirty="0">
                <a:solidFill>
                  <a:schemeClr val="accent6">
                    <a:lumMod val="50000"/>
                  </a:schemeClr>
                </a:solidFill>
              </a:rPr>
              <a:t>AI reduces search costs between brands &amp; athletes, Matching algorithms scale deals instantly</a:t>
            </a:r>
          </a:p>
          <a:p>
            <a:pPr marL="0" indent="0" algn="l">
              <a:lnSpc>
                <a:spcPts val="2450"/>
              </a:lnSpc>
              <a:buNone/>
            </a:pPr>
            <a:endParaRPr lang="en-US" sz="1500" dirty="0">
              <a:solidFill>
                <a:schemeClr val="accent6">
                  <a:lumMod val="50000"/>
                </a:schemeClr>
              </a:solidFill>
              <a:latin typeface="Nobile" pitchFamily="34" charset="0"/>
              <a:ea typeface="Nobile" pitchFamily="34" charset="-122"/>
              <a:cs typeface="Nobile" pitchFamily="34" charset="-120"/>
            </a:endParaRPr>
          </a:p>
          <a:p>
            <a:pPr marL="0" indent="0" algn="l">
              <a:lnSpc>
                <a:spcPts val="2450"/>
              </a:lnSpc>
              <a:buNone/>
            </a:pPr>
            <a:endParaRPr lang="en-US" sz="1500" dirty="0"/>
          </a:p>
        </p:txBody>
      </p:sp>
      <p:sp>
        <p:nvSpPr>
          <p:cNvPr id="14" name="Rectangle 13">
            <a:extLst>
              <a:ext uri="{FF2B5EF4-FFF2-40B4-BE49-F238E27FC236}">
                <a16:creationId xmlns:a16="http://schemas.microsoft.com/office/drawing/2014/main" id="{6534B223-FD59-9B6D-9477-9669ACF77F31}"/>
              </a:ext>
            </a:extLst>
          </p:cNvPr>
          <p:cNvSpPr/>
          <p:nvPr/>
        </p:nvSpPr>
        <p:spPr>
          <a:xfrm>
            <a:off x="12607636" y="7467600"/>
            <a:ext cx="2022764" cy="762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39008" y="502087"/>
            <a:ext cx="9205913" cy="570548"/>
          </a:xfrm>
          <a:prstGeom prst="rect">
            <a:avLst/>
          </a:prstGeom>
          <a:noFill/>
          <a:ln/>
        </p:spPr>
        <p:txBody>
          <a:bodyPr wrap="none" lIns="0" tIns="0" rIns="0" bIns="0" rtlCol="0" anchor="t"/>
          <a:lstStyle/>
          <a:p>
            <a:pPr marL="0" indent="0" algn="l">
              <a:lnSpc>
                <a:spcPts val="4450"/>
              </a:lnSpc>
              <a:buNone/>
            </a:pPr>
            <a:r>
              <a:rPr lang="en-US" sz="3550" b="1" dirty="0">
                <a:solidFill>
                  <a:srgbClr val="3B4540"/>
                </a:solidFill>
                <a:latin typeface="Fraunces Extra Bold" pitchFamily="34" charset="0"/>
                <a:ea typeface="Fraunces Extra Bold" pitchFamily="34" charset="-122"/>
                <a:cs typeface="Fraunces Extra Bold" pitchFamily="34" charset="-120"/>
              </a:rPr>
              <a:t>Generative AI: Reshaping Roles &amp; Firms</a:t>
            </a:r>
            <a:endParaRPr lang="en-US" sz="3550" dirty="0"/>
          </a:p>
        </p:txBody>
      </p:sp>
      <p:sp>
        <p:nvSpPr>
          <p:cNvPr id="3" name="Shape 1"/>
          <p:cNvSpPr/>
          <p:nvPr/>
        </p:nvSpPr>
        <p:spPr>
          <a:xfrm>
            <a:off x="639008" y="1437799"/>
            <a:ext cx="13352383" cy="6451997"/>
          </a:xfrm>
          <a:prstGeom prst="roundRect">
            <a:avLst>
              <a:gd name="adj" fmla="val 2547"/>
            </a:avLst>
          </a:prstGeom>
          <a:solidFill>
            <a:srgbClr val="E8F3E8"/>
          </a:solidFill>
          <a:ln/>
        </p:spPr>
        <p:txBody>
          <a:bodyPr/>
          <a:lstStyle/>
          <a:p>
            <a:endParaRPr lang="en-US"/>
          </a:p>
        </p:txBody>
      </p:sp>
      <p:sp>
        <p:nvSpPr>
          <p:cNvPr id="4" name="Shape 2"/>
          <p:cNvSpPr/>
          <p:nvPr/>
        </p:nvSpPr>
        <p:spPr>
          <a:xfrm>
            <a:off x="639008" y="1437799"/>
            <a:ext cx="6676192" cy="6451997"/>
          </a:xfrm>
          <a:prstGeom prst="roundRect">
            <a:avLst>
              <a:gd name="adj" fmla="val 2547"/>
            </a:avLst>
          </a:prstGeom>
          <a:solidFill>
            <a:srgbClr val="DFEEE2"/>
          </a:solidFill>
          <a:ln/>
        </p:spPr>
        <p:txBody>
          <a:bodyPr/>
          <a:lstStyle/>
          <a:p>
            <a:endParaRPr lang="en-US"/>
          </a:p>
        </p:txBody>
      </p:sp>
      <p:sp>
        <p:nvSpPr>
          <p:cNvPr id="5" name="Text 3"/>
          <p:cNvSpPr/>
          <p:nvPr/>
        </p:nvSpPr>
        <p:spPr>
          <a:xfrm>
            <a:off x="821531" y="1620322"/>
            <a:ext cx="2506980" cy="285274"/>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Fraunces Extra Bold" pitchFamily="34" charset="0"/>
                <a:ea typeface="Fraunces Extra Bold" pitchFamily="34" charset="-122"/>
                <a:cs typeface="Fraunces Extra Bold" pitchFamily="34" charset="-120"/>
              </a:rPr>
              <a:t>Evolving Occupations</a:t>
            </a:r>
            <a:endParaRPr lang="en-US" sz="1750" dirty="0"/>
          </a:p>
        </p:txBody>
      </p:sp>
      <p:sp>
        <p:nvSpPr>
          <p:cNvPr id="6" name="Text 4"/>
          <p:cNvSpPr/>
          <p:nvPr/>
        </p:nvSpPr>
        <p:spPr>
          <a:xfrm>
            <a:off x="821531" y="2015133"/>
            <a:ext cx="6311146" cy="1168718"/>
          </a:xfrm>
          <a:prstGeom prst="rect">
            <a:avLst/>
          </a:prstGeom>
          <a:noFill/>
          <a:ln/>
        </p:spPr>
        <p:txBody>
          <a:bodyPr wrap="square" lIns="0" tIns="0" rIns="0" bIns="0" rtlCol="0" anchor="t"/>
          <a:lstStyle/>
          <a:p>
            <a:pPr marL="0" indent="0" algn="l">
              <a:lnSpc>
                <a:spcPts val="2300"/>
              </a:lnSpc>
              <a:buNone/>
            </a:pPr>
            <a:r>
              <a:rPr lang="en-US" sz="1400" dirty="0">
                <a:solidFill>
                  <a:srgbClr val="000000"/>
                </a:solidFill>
                <a:latin typeface="Nobile" pitchFamily="34" charset="0"/>
                <a:ea typeface="Nobile" pitchFamily="34" charset="-122"/>
                <a:cs typeface="Nobile" pitchFamily="34" charset="-120"/>
              </a:rPr>
              <a:t>Sports analysts now require advanced skills in </a:t>
            </a:r>
            <a:r>
              <a:rPr lang="en-US" sz="1400" b="1" dirty="0">
                <a:solidFill>
                  <a:srgbClr val="000000"/>
                </a:solidFill>
                <a:latin typeface="Nobile" pitchFamily="34" charset="0"/>
                <a:ea typeface="Nobile" pitchFamily="34" charset="-122"/>
                <a:cs typeface="Nobile" pitchFamily="34" charset="-120"/>
              </a:rPr>
              <a:t>data visualization, Python programming,</a:t>
            </a:r>
            <a:r>
              <a:rPr lang="en-US" sz="1400" dirty="0">
                <a:solidFill>
                  <a:srgbClr val="000000"/>
                </a:solidFill>
                <a:latin typeface="Nobile" pitchFamily="34" charset="0"/>
                <a:ea typeface="Nobile" pitchFamily="34" charset="-122"/>
                <a:cs typeface="Nobile" pitchFamily="34" charset="-120"/>
              </a:rPr>
              <a:t> and sophisticated </a:t>
            </a:r>
            <a:r>
              <a:rPr lang="en-US" sz="1400" b="1" dirty="0">
                <a:solidFill>
                  <a:srgbClr val="000000"/>
                </a:solidFill>
                <a:latin typeface="Nobile" pitchFamily="34" charset="0"/>
                <a:ea typeface="Nobile" pitchFamily="34" charset="-122"/>
                <a:cs typeface="Nobile" pitchFamily="34" charset="-120"/>
              </a:rPr>
              <a:t>audience analytics</a:t>
            </a:r>
            <a:r>
              <a:rPr lang="en-US" sz="1400" dirty="0">
                <a:solidFill>
                  <a:srgbClr val="000000"/>
                </a:solidFill>
                <a:latin typeface="Nobile" pitchFamily="34" charset="0"/>
                <a:ea typeface="Nobile" pitchFamily="34" charset="-122"/>
                <a:cs typeface="Nobile" pitchFamily="34" charset="-120"/>
              </a:rPr>
              <a:t>. Partnership roles demand stronger </a:t>
            </a:r>
            <a:r>
              <a:rPr lang="en-US" sz="1400" b="1" dirty="0">
                <a:solidFill>
                  <a:srgbClr val="000000"/>
                </a:solidFill>
                <a:latin typeface="Nobile" pitchFamily="34" charset="0"/>
                <a:ea typeface="Nobile" pitchFamily="34" charset="-122"/>
                <a:cs typeface="Nobile" pitchFamily="34" charset="-120"/>
              </a:rPr>
              <a:t>storytelling</a:t>
            </a:r>
            <a:r>
              <a:rPr lang="en-US" sz="1400" dirty="0">
                <a:solidFill>
                  <a:srgbClr val="000000"/>
                </a:solidFill>
                <a:latin typeface="Nobile" pitchFamily="34" charset="0"/>
                <a:ea typeface="Nobile" pitchFamily="34" charset="-122"/>
                <a:cs typeface="Nobile" pitchFamily="34" charset="-120"/>
              </a:rPr>
              <a:t> capabilities coupled with expert </a:t>
            </a:r>
            <a:r>
              <a:rPr lang="en-US" sz="1400" b="1" dirty="0">
                <a:solidFill>
                  <a:srgbClr val="000000"/>
                </a:solidFill>
                <a:latin typeface="Nobile" pitchFamily="34" charset="0"/>
                <a:ea typeface="Nobile" pitchFamily="34" charset="-122"/>
                <a:cs typeface="Nobile" pitchFamily="34" charset="-120"/>
              </a:rPr>
              <a:t>data interpretation</a:t>
            </a:r>
            <a:r>
              <a:rPr lang="en-US" sz="1400" dirty="0">
                <a:solidFill>
                  <a:srgbClr val="000000"/>
                </a:solidFill>
                <a:latin typeface="Nobile" pitchFamily="34" charset="0"/>
                <a:ea typeface="Nobile" pitchFamily="34" charset="-122"/>
                <a:cs typeface="Nobile" pitchFamily="34" charset="-120"/>
              </a:rPr>
              <a:t>.</a:t>
            </a:r>
            <a:endParaRPr lang="en-US" sz="1400" dirty="0"/>
          </a:p>
        </p:txBody>
      </p:sp>
      <p:pic>
        <p:nvPicPr>
          <p:cNvPr id="7" name="Image 0" descr="preencoded.png"/>
          <p:cNvPicPr>
            <a:picLocks noChangeAspect="1"/>
          </p:cNvPicPr>
          <p:nvPr/>
        </p:nvPicPr>
        <p:blipFill>
          <a:blip r:embed="rId3"/>
          <a:stretch>
            <a:fillRect/>
          </a:stretch>
        </p:blipFill>
        <p:spPr>
          <a:xfrm>
            <a:off x="821531" y="3389233"/>
            <a:ext cx="6311146" cy="4318040"/>
          </a:xfrm>
          <a:prstGeom prst="rect">
            <a:avLst/>
          </a:prstGeom>
        </p:spPr>
      </p:pic>
      <p:sp>
        <p:nvSpPr>
          <p:cNvPr id="8" name="Shape 5"/>
          <p:cNvSpPr/>
          <p:nvPr/>
        </p:nvSpPr>
        <p:spPr>
          <a:xfrm>
            <a:off x="7315200" y="1437799"/>
            <a:ext cx="6676192" cy="6451997"/>
          </a:xfrm>
          <a:prstGeom prst="rect">
            <a:avLst/>
          </a:prstGeom>
          <a:solidFill>
            <a:srgbClr val="D1E7D2"/>
          </a:solidFill>
          <a:ln/>
        </p:spPr>
        <p:txBody>
          <a:bodyPr/>
          <a:lstStyle/>
          <a:p>
            <a:endParaRPr lang="en-US"/>
          </a:p>
        </p:txBody>
      </p:sp>
      <p:sp>
        <p:nvSpPr>
          <p:cNvPr id="9" name="Shape 6"/>
          <p:cNvSpPr/>
          <p:nvPr/>
        </p:nvSpPr>
        <p:spPr>
          <a:xfrm>
            <a:off x="7315200" y="1437799"/>
            <a:ext cx="22860" cy="6451997"/>
          </a:xfrm>
          <a:prstGeom prst="roundRect">
            <a:avLst>
              <a:gd name="adj" fmla="val 718868"/>
            </a:avLst>
          </a:prstGeom>
          <a:solidFill>
            <a:srgbClr val="B7CDB8"/>
          </a:solidFill>
          <a:ln/>
        </p:spPr>
        <p:txBody>
          <a:bodyPr/>
          <a:lstStyle/>
          <a:p>
            <a:endParaRPr lang="en-US"/>
          </a:p>
        </p:txBody>
      </p:sp>
      <p:sp>
        <p:nvSpPr>
          <p:cNvPr id="10" name="Text 7"/>
          <p:cNvSpPr/>
          <p:nvPr/>
        </p:nvSpPr>
        <p:spPr>
          <a:xfrm>
            <a:off x="7497723" y="1620322"/>
            <a:ext cx="2375773" cy="285274"/>
          </a:xfrm>
          <a:prstGeom prst="rect">
            <a:avLst/>
          </a:prstGeom>
          <a:noFill/>
          <a:ln/>
        </p:spPr>
        <p:txBody>
          <a:bodyPr wrap="none" lIns="0" tIns="0" rIns="0" bIns="0" rtlCol="0" anchor="t"/>
          <a:lstStyle/>
          <a:p>
            <a:pPr marL="0" indent="0" algn="l">
              <a:lnSpc>
                <a:spcPts val="2200"/>
              </a:lnSpc>
              <a:buNone/>
            </a:pPr>
            <a:r>
              <a:rPr lang="en-US" sz="1750" b="1" dirty="0">
                <a:solidFill>
                  <a:srgbClr val="000000"/>
                </a:solidFill>
                <a:latin typeface="Fraunces Extra Bold" pitchFamily="34" charset="0"/>
                <a:ea typeface="Fraunces Extra Bold" pitchFamily="34" charset="-122"/>
                <a:cs typeface="Fraunces Extra Bold" pitchFamily="34" charset="-120"/>
              </a:rPr>
              <a:t>Transforming Firms</a:t>
            </a:r>
            <a:endParaRPr lang="en-US" sz="1750" dirty="0"/>
          </a:p>
        </p:txBody>
      </p:sp>
      <p:sp>
        <p:nvSpPr>
          <p:cNvPr id="11" name="Text 8"/>
          <p:cNvSpPr/>
          <p:nvPr/>
        </p:nvSpPr>
        <p:spPr>
          <a:xfrm>
            <a:off x="7497723" y="2015133"/>
            <a:ext cx="6311146" cy="1168718"/>
          </a:xfrm>
          <a:prstGeom prst="rect">
            <a:avLst/>
          </a:prstGeom>
          <a:noFill/>
          <a:ln/>
        </p:spPr>
        <p:txBody>
          <a:bodyPr wrap="square" lIns="0" tIns="0" rIns="0" bIns="0" rtlCol="0" anchor="t"/>
          <a:lstStyle/>
          <a:p>
            <a:pPr marL="0" indent="0" algn="l">
              <a:lnSpc>
                <a:spcPts val="2300"/>
              </a:lnSpc>
              <a:buNone/>
            </a:pPr>
            <a:r>
              <a:rPr lang="en-US" sz="1400" dirty="0">
                <a:solidFill>
                  <a:srgbClr val="000000"/>
                </a:solidFill>
                <a:latin typeface="Nobile" pitchFamily="34" charset="0"/>
                <a:ea typeface="Nobile" pitchFamily="34" charset="-122"/>
                <a:cs typeface="Nobile" pitchFamily="34" charset="-120"/>
              </a:rPr>
              <a:t>Teams and agencies leveraging AI gain significant </a:t>
            </a:r>
            <a:r>
              <a:rPr lang="en-US" sz="1400" b="1" dirty="0">
                <a:solidFill>
                  <a:srgbClr val="000000"/>
                </a:solidFill>
                <a:latin typeface="Nobile" pitchFamily="34" charset="0"/>
                <a:ea typeface="Nobile" pitchFamily="34" charset="-122"/>
                <a:cs typeface="Nobile" pitchFamily="34" charset="-120"/>
              </a:rPr>
              <a:t>pricing advantages</a:t>
            </a:r>
            <a:r>
              <a:rPr lang="en-US" sz="1400" dirty="0">
                <a:solidFill>
                  <a:srgbClr val="000000"/>
                </a:solidFill>
                <a:latin typeface="Nobile" pitchFamily="34" charset="0"/>
                <a:ea typeface="Nobile" pitchFamily="34" charset="-122"/>
                <a:cs typeface="Nobile" pitchFamily="34" charset="-120"/>
              </a:rPr>
              <a:t> and enhanced </a:t>
            </a:r>
            <a:r>
              <a:rPr lang="en-US" sz="1400" b="1" dirty="0">
                <a:solidFill>
                  <a:srgbClr val="000000"/>
                </a:solidFill>
                <a:latin typeface="Nobile" pitchFamily="34" charset="0"/>
                <a:ea typeface="Nobile" pitchFamily="34" charset="-122"/>
                <a:cs typeface="Nobile" pitchFamily="34" charset="-120"/>
              </a:rPr>
              <a:t>operational efficiency</a:t>
            </a:r>
            <a:r>
              <a:rPr lang="en-US" sz="1400" dirty="0">
                <a:solidFill>
                  <a:srgbClr val="000000"/>
                </a:solidFill>
                <a:latin typeface="Nobile" pitchFamily="34" charset="0"/>
                <a:ea typeface="Nobile" pitchFamily="34" charset="-122"/>
                <a:cs typeface="Nobile" pitchFamily="34" charset="-120"/>
              </a:rPr>
              <a:t>. This technological gap, however, risks creating disparities, as </a:t>
            </a:r>
            <a:r>
              <a:rPr lang="en-US" sz="1400" b="1" dirty="0">
                <a:solidFill>
                  <a:srgbClr val="000000"/>
                </a:solidFill>
                <a:latin typeface="Nobile" pitchFamily="34" charset="0"/>
                <a:ea typeface="Nobile" pitchFamily="34" charset="-122"/>
                <a:cs typeface="Nobile" pitchFamily="34" charset="-120"/>
              </a:rPr>
              <a:t>unequal access to advanced data tools</a:t>
            </a:r>
            <a:r>
              <a:rPr lang="en-US" sz="1400" dirty="0">
                <a:solidFill>
                  <a:srgbClr val="000000"/>
                </a:solidFill>
                <a:latin typeface="Nobile" pitchFamily="34" charset="0"/>
                <a:ea typeface="Nobile" pitchFamily="34" charset="-122"/>
                <a:cs typeface="Nobile" pitchFamily="34" charset="-120"/>
              </a:rPr>
              <a:t> widens the competitive divide between firms.</a:t>
            </a:r>
            <a:endParaRPr lang="en-US" sz="1400" dirty="0"/>
          </a:p>
        </p:txBody>
      </p:sp>
      <p:pic>
        <p:nvPicPr>
          <p:cNvPr id="12" name="Image 1" descr="preencoded.png"/>
          <p:cNvPicPr>
            <a:picLocks noChangeAspect="1"/>
          </p:cNvPicPr>
          <p:nvPr/>
        </p:nvPicPr>
        <p:blipFill>
          <a:blip r:embed="rId4"/>
          <a:stretch>
            <a:fillRect/>
          </a:stretch>
        </p:blipFill>
        <p:spPr>
          <a:xfrm>
            <a:off x="7497723" y="3389233"/>
            <a:ext cx="5427130" cy="3713203"/>
          </a:xfrm>
          <a:prstGeom prst="rect">
            <a:avLst/>
          </a:prstGeom>
        </p:spPr>
      </p:pic>
      <p:sp>
        <p:nvSpPr>
          <p:cNvPr id="13" name="Rectangle 12">
            <a:extLst>
              <a:ext uri="{FF2B5EF4-FFF2-40B4-BE49-F238E27FC236}">
                <a16:creationId xmlns:a16="http://schemas.microsoft.com/office/drawing/2014/main" id="{D3E09FA6-5189-DFEC-F248-8FE0C2D397C1}"/>
              </a:ext>
            </a:extLst>
          </p:cNvPr>
          <p:cNvSpPr/>
          <p:nvPr/>
        </p:nvSpPr>
        <p:spPr>
          <a:xfrm>
            <a:off x="12607636" y="7467600"/>
            <a:ext cx="2022764" cy="7620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Shape 0"/>
          <p:cNvSpPr/>
          <p:nvPr/>
        </p:nvSpPr>
        <p:spPr>
          <a:xfrm>
            <a:off x="634127" y="772239"/>
            <a:ext cx="3847267" cy="3268028"/>
          </a:xfrm>
          <a:prstGeom prst="roundRect">
            <a:avLst>
              <a:gd name="adj" fmla="val 3358"/>
            </a:avLst>
          </a:prstGeom>
          <a:solidFill>
            <a:srgbClr val="FAFFFA"/>
          </a:solidFill>
          <a:ln/>
        </p:spPr>
        <p:txBody>
          <a:bodyPr/>
          <a:lstStyle/>
          <a:p>
            <a:endParaRPr lang="en-US"/>
          </a:p>
        </p:txBody>
      </p:sp>
      <p:sp>
        <p:nvSpPr>
          <p:cNvPr id="4" name="Shape 1"/>
          <p:cNvSpPr/>
          <p:nvPr/>
        </p:nvSpPr>
        <p:spPr>
          <a:xfrm>
            <a:off x="634127" y="749379"/>
            <a:ext cx="3847267" cy="91440"/>
          </a:xfrm>
          <a:prstGeom prst="roundRect">
            <a:avLst>
              <a:gd name="adj" fmla="val 178332"/>
            </a:avLst>
          </a:prstGeom>
          <a:solidFill>
            <a:srgbClr val="438951"/>
          </a:solidFill>
          <a:ln/>
        </p:spPr>
        <p:txBody>
          <a:bodyPr/>
          <a:lstStyle/>
          <a:p>
            <a:endParaRPr lang="en-US"/>
          </a:p>
        </p:txBody>
      </p:sp>
      <p:sp>
        <p:nvSpPr>
          <p:cNvPr id="5" name="Shape 2"/>
          <p:cNvSpPr/>
          <p:nvPr/>
        </p:nvSpPr>
        <p:spPr>
          <a:xfrm>
            <a:off x="2285940" y="500539"/>
            <a:ext cx="543520" cy="543520"/>
          </a:xfrm>
          <a:prstGeom prst="roundRect">
            <a:avLst>
              <a:gd name="adj" fmla="val 168237"/>
            </a:avLst>
          </a:prstGeom>
          <a:solidFill>
            <a:srgbClr val="438951"/>
          </a:solidFill>
          <a:ln/>
        </p:spPr>
        <p:txBody>
          <a:bodyPr/>
          <a:lstStyle/>
          <a:p>
            <a:endParaRPr lang="en-US"/>
          </a:p>
        </p:txBody>
      </p:sp>
      <p:pic>
        <p:nvPicPr>
          <p:cNvPr id="6"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448937" y="663535"/>
            <a:ext cx="217408" cy="217408"/>
          </a:xfrm>
          <a:prstGeom prst="rect">
            <a:avLst/>
          </a:prstGeom>
        </p:spPr>
      </p:pic>
      <p:sp>
        <p:nvSpPr>
          <p:cNvPr id="7" name="Text 3"/>
          <p:cNvSpPr/>
          <p:nvPr/>
        </p:nvSpPr>
        <p:spPr>
          <a:xfrm>
            <a:off x="838081" y="1225153"/>
            <a:ext cx="2264807" cy="283012"/>
          </a:xfrm>
          <a:prstGeom prst="rect">
            <a:avLst/>
          </a:prstGeom>
          <a:noFill/>
          <a:ln/>
        </p:spPr>
        <p:txBody>
          <a:bodyPr wrap="none" lIns="0" tIns="0" rIns="0" bIns="0" rtlCol="0" anchor="t"/>
          <a:lstStyle/>
          <a:p>
            <a:pPr marL="0" indent="0" algn="l">
              <a:lnSpc>
                <a:spcPts val="2200"/>
              </a:lnSpc>
              <a:buNone/>
            </a:pPr>
            <a:r>
              <a:rPr lang="en-US" sz="1750" b="1" dirty="0">
                <a:solidFill>
                  <a:srgbClr val="405449"/>
                </a:solidFill>
                <a:latin typeface="Fraunces Extra Bold" pitchFamily="34" charset="0"/>
                <a:ea typeface="Fraunces Extra Bold" pitchFamily="34" charset="-122"/>
                <a:cs typeface="Fraunces Extra Bold" pitchFamily="34" charset="-120"/>
              </a:rPr>
              <a:t>What I Learned</a:t>
            </a:r>
            <a:endParaRPr lang="en-US" sz="1750" dirty="0"/>
          </a:p>
        </p:txBody>
      </p:sp>
      <p:sp>
        <p:nvSpPr>
          <p:cNvPr id="8" name="Text 4"/>
          <p:cNvSpPr/>
          <p:nvPr/>
        </p:nvSpPr>
        <p:spPr>
          <a:xfrm>
            <a:off x="838081" y="1616869"/>
            <a:ext cx="3439358" cy="579834"/>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405449"/>
                </a:solidFill>
                <a:latin typeface="Nobile" pitchFamily="34" charset="0"/>
                <a:ea typeface="Nobile" pitchFamily="34" charset="-122"/>
                <a:cs typeface="Nobile" pitchFamily="34" charset="-120"/>
              </a:rPr>
              <a:t>AI as an economic engine in sponsorship</a:t>
            </a:r>
            <a:endParaRPr lang="en-US" sz="1400" dirty="0"/>
          </a:p>
        </p:txBody>
      </p:sp>
      <p:sp>
        <p:nvSpPr>
          <p:cNvPr id="9" name="Text 5"/>
          <p:cNvSpPr/>
          <p:nvPr/>
        </p:nvSpPr>
        <p:spPr>
          <a:xfrm>
            <a:off x="838081" y="2260044"/>
            <a:ext cx="3439358" cy="289917"/>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405449"/>
                </a:solidFill>
                <a:latin typeface="Nobile" pitchFamily="34" charset="0"/>
                <a:ea typeface="Nobile" pitchFamily="34" charset="-122"/>
                <a:cs typeface="Nobile" pitchFamily="34" charset="-120"/>
              </a:rPr>
              <a:t>Importance of validating AI outputs</a:t>
            </a:r>
            <a:endParaRPr lang="en-US" sz="1400" dirty="0"/>
          </a:p>
        </p:txBody>
      </p:sp>
      <p:sp>
        <p:nvSpPr>
          <p:cNvPr id="10" name="Text 6"/>
          <p:cNvSpPr/>
          <p:nvPr/>
        </p:nvSpPr>
        <p:spPr>
          <a:xfrm>
            <a:off x="838081" y="2613303"/>
            <a:ext cx="3439358" cy="579834"/>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405449"/>
                </a:solidFill>
                <a:latin typeface="Nobile" pitchFamily="34" charset="0"/>
                <a:ea typeface="Nobile" pitchFamily="34" charset="-122"/>
                <a:cs typeface="Nobile" pitchFamily="34" charset="-120"/>
              </a:rPr>
              <a:t>How visuals + analytics strengthen industry storytelling</a:t>
            </a:r>
            <a:endParaRPr lang="en-US" sz="1400" dirty="0"/>
          </a:p>
        </p:txBody>
      </p:sp>
      <p:sp>
        <p:nvSpPr>
          <p:cNvPr id="11" name="Text 7"/>
          <p:cNvSpPr/>
          <p:nvPr/>
        </p:nvSpPr>
        <p:spPr>
          <a:xfrm>
            <a:off x="838081" y="3256478"/>
            <a:ext cx="3439358" cy="579834"/>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405449"/>
                </a:solidFill>
                <a:latin typeface="Nobile" pitchFamily="34" charset="0"/>
                <a:ea typeface="Nobile" pitchFamily="34" charset="-122"/>
                <a:cs typeface="Nobile" pitchFamily="34" charset="-120"/>
              </a:rPr>
              <a:t>How to use AI responsibly in research and communication</a:t>
            </a:r>
            <a:endParaRPr lang="en-US" sz="1400" dirty="0"/>
          </a:p>
        </p:txBody>
      </p:sp>
      <p:sp>
        <p:nvSpPr>
          <p:cNvPr id="12" name="Shape 8"/>
          <p:cNvSpPr/>
          <p:nvPr/>
        </p:nvSpPr>
        <p:spPr>
          <a:xfrm>
            <a:off x="4662488" y="772239"/>
            <a:ext cx="3847386" cy="3268028"/>
          </a:xfrm>
          <a:prstGeom prst="roundRect">
            <a:avLst>
              <a:gd name="adj" fmla="val 3358"/>
            </a:avLst>
          </a:prstGeom>
          <a:solidFill>
            <a:srgbClr val="FAFFFA"/>
          </a:solidFill>
          <a:ln/>
        </p:spPr>
        <p:txBody>
          <a:bodyPr/>
          <a:lstStyle/>
          <a:p>
            <a:endParaRPr lang="en-US"/>
          </a:p>
        </p:txBody>
      </p:sp>
      <p:sp>
        <p:nvSpPr>
          <p:cNvPr id="13" name="Shape 9"/>
          <p:cNvSpPr/>
          <p:nvPr/>
        </p:nvSpPr>
        <p:spPr>
          <a:xfrm>
            <a:off x="4662488" y="749379"/>
            <a:ext cx="3847386" cy="91440"/>
          </a:xfrm>
          <a:prstGeom prst="roundRect">
            <a:avLst>
              <a:gd name="adj" fmla="val 178332"/>
            </a:avLst>
          </a:prstGeom>
          <a:solidFill>
            <a:srgbClr val="438951"/>
          </a:solidFill>
          <a:ln/>
        </p:spPr>
        <p:txBody>
          <a:bodyPr/>
          <a:lstStyle/>
          <a:p>
            <a:endParaRPr lang="en-US"/>
          </a:p>
        </p:txBody>
      </p:sp>
      <p:sp>
        <p:nvSpPr>
          <p:cNvPr id="14" name="Shape 10"/>
          <p:cNvSpPr/>
          <p:nvPr/>
        </p:nvSpPr>
        <p:spPr>
          <a:xfrm>
            <a:off x="6314420" y="500539"/>
            <a:ext cx="543520" cy="543520"/>
          </a:xfrm>
          <a:prstGeom prst="roundRect">
            <a:avLst>
              <a:gd name="adj" fmla="val 168237"/>
            </a:avLst>
          </a:prstGeom>
          <a:solidFill>
            <a:srgbClr val="438951"/>
          </a:solidFill>
          <a:ln/>
        </p:spPr>
        <p:txBody>
          <a:bodyPr/>
          <a:lstStyle/>
          <a:p>
            <a:endParaRPr lang="en-US"/>
          </a:p>
        </p:txBody>
      </p:sp>
      <p:pic>
        <p:nvPicPr>
          <p:cNvPr id="15"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477417" y="663535"/>
            <a:ext cx="217408" cy="217408"/>
          </a:xfrm>
          <a:prstGeom prst="rect">
            <a:avLst/>
          </a:prstGeom>
        </p:spPr>
      </p:pic>
      <p:sp>
        <p:nvSpPr>
          <p:cNvPr id="16" name="Text 11"/>
          <p:cNvSpPr/>
          <p:nvPr/>
        </p:nvSpPr>
        <p:spPr>
          <a:xfrm>
            <a:off x="4866442" y="1225153"/>
            <a:ext cx="3103245" cy="283012"/>
          </a:xfrm>
          <a:prstGeom prst="rect">
            <a:avLst/>
          </a:prstGeom>
          <a:noFill/>
          <a:ln/>
        </p:spPr>
        <p:txBody>
          <a:bodyPr wrap="none" lIns="0" tIns="0" rIns="0" bIns="0" rtlCol="0" anchor="t"/>
          <a:lstStyle/>
          <a:p>
            <a:pPr marL="0" indent="0" algn="l">
              <a:lnSpc>
                <a:spcPts val="2200"/>
              </a:lnSpc>
              <a:buNone/>
            </a:pPr>
            <a:r>
              <a:rPr lang="en-US" sz="1750" b="1" dirty="0">
                <a:solidFill>
                  <a:srgbClr val="405449"/>
                </a:solidFill>
                <a:latin typeface="Fraunces Extra Bold" pitchFamily="34" charset="0"/>
                <a:ea typeface="Fraunces Extra Bold" pitchFamily="34" charset="-122"/>
                <a:cs typeface="Fraunces Extra Bold" pitchFamily="34" charset="-120"/>
              </a:rPr>
              <a:t>How My Thinking Changed</a:t>
            </a:r>
            <a:endParaRPr lang="en-US" sz="1750" dirty="0"/>
          </a:p>
        </p:txBody>
      </p:sp>
      <p:sp>
        <p:nvSpPr>
          <p:cNvPr id="17" name="Text 12"/>
          <p:cNvSpPr/>
          <p:nvPr/>
        </p:nvSpPr>
        <p:spPr>
          <a:xfrm>
            <a:off x="4866442" y="1616869"/>
            <a:ext cx="3439478" cy="579834"/>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405449"/>
                </a:solidFill>
                <a:latin typeface="Nobile" pitchFamily="34" charset="0"/>
                <a:ea typeface="Nobile" pitchFamily="34" charset="-122"/>
                <a:cs typeface="Nobile" pitchFamily="34" charset="-120"/>
              </a:rPr>
              <a:t>Shift toward analytics + valuation career paths</a:t>
            </a:r>
            <a:endParaRPr lang="en-US" sz="1400" dirty="0"/>
          </a:p>
        </p:txBody>
      </p:sp>
      <p:sp>
        <p:nvSpPr>
          <p:cNvPr id="18" name="Text 13"/>
          <p:cNvSpPr/>
          <p:nvPr/>
        </p:nvSpPr>
        <p:spPr>
          <a:xfrm>
            <a:off x="4866442" y="2260044"/>
            <a:ext cx="3439478" cy="579834"/>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405449"/>
                </a:solidFill>
                <a:latin typeface="Nobile" pitchFamily="34" charset="0"/>
                <a:ea typeface="Nobile" pitchFamily="34" charset="-122"/>
                <a:cs typeface="Nobile" pitchFamily="34" charset="-120"/>
              </a:rPr>
              <a:t>Recognition that AI enhances analyst roles</a:t>
            </a:r>
            <a:endParaRPr lang="en-US" sz="1400" dirty="0"/>
          </a:p>
        </p:txBody>
      </p:sp>
      <p:sp>
        <p:nvSpPr>
          <p:cNvPr id="19" name="Text 14"/>
          <p:cNvSpPr/>
          <p:nvPr/>
        </p:nvSpPr>
        <p:spPr>
          <a:xfrm>
            <a:off x="4866442" y="2903220"/>
            <a:ext cx="3439478" cy="579834"/>
          </a:xfrm>
          <a:prstGeom prst="rect">
            <a:avLst/>
          </a:prstGeom>
          <a:noFill/>
          <a:ln/>
        </p:spPr>
        <p:txBody>
          <a:bodyPr wrap="square" lIns="0" tIns="0" rIns="0" bIns="0" rtlCol="0" anchor="t"/>
          <a:lstStyle/>
          <a:p>
            <a:pPr marL="342900" indent="-342900" algn="l">
              <a:lnSpc>
                <a:spcPts val="2250"/>
              </a:lnSpc>
              <a:buSzPct val="100000"/>
              <a:buChar char="•"/>
            </a:pPr>
            <a:r>
              <a:rPr lang="en-US" sz="1400" dirty="0">
                <a:solidFill>
                  <a:srgbClr val="405449"/>
                </a:solidFill>
                <a:latin typeface="Nobile" pitchFamily="34" charset="0"/>
                <a:ea typeface="Nobile" pitchFamily="34" charset="-122"/>
                <a:cs typeface="Nobile" pitchFamily="34" charset="-120"/>
              </a:rPr>
              <a:t>Greater confidence in data-driven economic explanation</a:t>
            </a:r>
            <a:endParaRPr lang="en-US" sz="1400" dirty="0"/>
          </a:p>
        </p:txBody>
      </p:sp>
      <p:sp>
        <p:nvSpPr>
          <p:cNvPr id="20" name="Shape 15"/>
          <p:cNvSpPr/>
          <p:nvPr/>
        </p:nvSpPr>
        <p:spPr>
          <a:xfrm>
            <a:off x="634127" y="4493062"/>
            <a:ext cx="7875746" cy="2045018"/>
          </a:xfrm>
          <a:prstGeom prst="roundRect">
            <a:avLst>
              <a:gd name="adj" fmla="val 5366"/>
            </a:avLst>
          </a:prstGeom>
          <a:solidFill>
            <a:srgbClr val="FAFFFA"/>
          </a:solidFill>
          <a:ln/>
        </p:spPr>
        <p:txBody>
          <a:bodyPr/>
          <a:lstStyle/>
          <a:p>
            <a:endParaRPr lang="en-US"/>
          </a:p>
        </p:txBody>
      </p:sp>
      <p:sp>
        <p:nvSpPr>
          <p:cNvPr id="21" name="Shape 16"/>
          <p:cNvSpPr/>
          <p:nvPr/>
        </p:nvSpPr>
        <p:spPr>
          <a:xfrm>
            <a:off x="634127" y="4470202"/>
            <a:ext cx="7875746" cy="91440"/>
          </a:xfrm>
          <a:prstGeom prst="roundRect">
            <a:avLst>
              <a:gd name="adj" fmla="val 178332"/>
            </a:avLst>
          </a:prstGeom>
          <a:solidFill>
            <a:srgbClr val="438951"/>
          </a:solidFill>
          <a:ln/>
        </p:spPr>
        <p:txBody>
          <a:bodyPr/>
          <a:lstStyle/>
          <a:p>
            <a:endParaRPr lang="en-US"/>
          </a:p>
        </p:txBody>
      </p:sp>
      <p:sp>
        <p:nvSpPr>
          <p:cNvPr id="22" name="Shape 17"/>
          <p:cNvSpPr/>
          <p:nvPr/>
        </p:nvSpPr>
        <p:spPr>
          <a:xfrm>
            <a:off x="4300240" y="4221361"/>
            <a:ext cx="543520" cy="543520"/>
          </a:xfrm>
          <a:prstGeom prst="roundRect">
            <a:avLst>
              <a:gd name="adj" fmla="val 168237"/>
            </a:avLst>
          </a:prstGeom>
          <a:solidFill>
            <a:srgbClr val="438951"/>
          </a:solidFill>
          <a:ln/>
        </p:spPr>
        <p:txBody>
          <a:bodyPr/>
          <a:lstStyle/>
          <a:p>
            <a:endParaRPr lang="en-US"/>
          </a:p>
        </p:txBody>
      </p:sp>
      <p:pic>
        <p:nvPicPr>
          <p:cNvPr id="23"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4463236" y="4384358"/>
            <a:ext cx="217408" cy="217408"/>
          </a:xfrm>
          <a:prstGeom prst="rect">
            <a:avLst/>
          </a:prstGeom>
        </p:spPr>
      </p:pic>
      <p:sp>
        <p:nvSpPr>
          <p:cNvPr id="24" name="Text 18"/>
          <p:cNvSpPr/>
          <p:nvPr/>
        </p:nvSpPr>
        <p:spPr>
          <a:xfrm>
            <a:off x="838081" y="4945975"/>
            <a:ext cx="2830592" cy="283012"/>
          </a:xfrm>
          <a:prstGeom prst="rect">
            <a:avLst/>
          </a:prstGeom>
          <a:noFill/>
          <a:ln/>
        </p:spPr>
        <p:txBody>
          <a:bodyPr wrap="none" lIns="0" tIns="0" rIns="0" bIns="0" rtlCol="0" anchor="t"/>
          <a:lstStyle/>
          <a:p>
            <a:pPr marL="0" indent="0" algn="l">
              <a:lnSpc>
                <a:spcPts val="2200"/>
              </a:lnSpc>
              <a:buNone/>
            </a:pPr>
            <a:r>
              <a:rPr lang="en-US" sz="1750" b="1" dirty="0">
                <a:solidFill>
                  <a:srgbClr val="405449"/>
                </a:solidFill>
                <a:latin typeface="Fraunces Extra Bold" pitchFamily="34" charset="0"/>
                <a:ea typeface="Fraunces Extra Bold" pitchFamily="34" charset="-122"/>
                <a:cs typeface="Fraunces Extra Bold" pitchFamily="34" charset="-120"/>
              </a:rPr>
              <a:t>What Now Feels Possible</a:t>
            </a:r>
            <a:endParaRPr lang="en-US" sz="1750" dirty="0"/>
          </a:p>
        </p:txBody>
      </p:sp>
      <p:sp>
        <p:nvSpPr>
          <p:cNvPr id="25" name="Text 19"/>
          <p:cNvSpPr/>
          <p:nvPr/>
        </p:nvSpPr>
        <p:spPr>
          <a:xfrm>
            <a:off x="838081" y="5337691"/>
            <a:ext cx="7467838" cy="289917"/>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405449"/>
                </a:solidFill>
                <a:latin typeface="Nobile" pitchFamily="34" charset="0"/>
                <a:ea typeface="Nobile" pitchFamily="34" charset="-122"/>
                <a:cs typeface="Nobile" pitchFamily="34" charset="-120"/>
              </a:rPr>
              <a:t>Building AI-assisted valuation tools</a:t>
            </a:r>
            <a:endParaRPr lang="en-US" sz="1400" dirty="0"/>
          </a:p>
        </p:txBody>
      </p:sp>
      <p:sp>
        <p:nvSpPr>
          <p:cNvPr id="26" name="Text 20"/>
          <p:cNvSpPr/>
          <p:nvPr/>
        </p:nvSpPr>
        <p:spPr>
          <a:xfrm>
            <a:off x="838081" y="5690949"/>
            <a:ext cx="7467838" cy="289917"/>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405449"/>
                </a:solidFill>
                <a:latin typeface="Nobile" pitchFamily="34" charset="0"/>
                <a:ea typeface="Nobile" pitchFamily="34" charset="-122"/>
                <a:cs typeface="Nobile" pitchFamily="34" charset="-120"/>
              </a:rPr>
              <a:t>Pursuing Sponsorship Analyst / NIL Analyst roles</a:t>
            </a:r>
            <a:endParaRPr lang="en-US" sz="1400" dirty="0"/>
          </a:p>
        </p:txBody>
      </p:sp>
      <p:sp>
        <p:nvSpPr>
          <p:cNvPr id="27" name="Text 21"/>
          <p:cNvSpPr/>
          <p:nvPr/>
        </p:nvSpPr>
        <p:spPr>
          <a:xfrm>
            <a:off x="838081" y="6044208"/>
            <a:ext cx="7467838" cy="289917"/>
          </a:xfrm>
          <a:prstGeom prst="rect">
            <a:avLst/>
          </a:prstGeom>
          <a:noFill/>
          <a:ln/>
        </p:spPr>
        <p:txBody>
          <a:bodyPr wrap="none" lIns="0" tIns="0" rIns="0" bIns="0" rtlCol="0" anchor="t"/>
          <a:lstStyle/>
          <a:p>
            <a:pPr marL="342900" indent="-342900" algn="l">
              <a:lnSpc>
                <a:spcPts val="2250"/>
              </a:lnSpc>
              <a:buSzPct val="100000"/>
              <a:buChar char="•"/>
            </a:pPr>
            <a:r>
              <a:rPr lang="en-US" sz="1400" dirty="0">
                <a:solidFill>
                  <a:srgbClr val="405449"/>
                </a:solidFill>
                <a:latin typeface="Nobile" pitchFamily="34" charset="0"/>
                <a:ea typeface="Nobile" pitchFamily="34" charset="-122"/>
                <a:cs typeface="Nobile" pitchFamily="34" charset="-120"/>
              </a:rPr>
              <a:t>Producing portfolio work aligned with industry needs</a:t>
            </a:r>
            <a:endParaRPr lang="en-US" sz="1400" dirty="0"/>
          </a:p>
        </p:txBody>
      </p:sp>
      <p:sp>
        <p:nvSpPr>
          <p:cNvPr id="28" name="Text 22"/>
          <p:cNvSpPr/>
          <p:nvPr/>
        </p:nvSpPr>
        <p:spPr>
          <a:xfrm>
            <a:off x="905828" y="6945511"/>
            <a:ext cx="7604046" cy="579834"/>
          </a:xfrm>
          <a:prstGeom prst="rect">
            <a:avLst/>
          </a:prstGeom>
          <a:noFill/>
          <a:ln/>
        </p:spPr>
        <p:txBody>
          <a:bodyPr wrap="square" lIns="0" tIns="0" rIns="0" bIns="0" rtlCol="0" anchor="t"/>
          <a:lstStyle/>
          <a:p>
            <a:pPr marL="0" indent="0" algn="l">
              <a:lnSpc>
                <a:spcPts val="2250"/>
              </a:lnSpc>
              <a:buNone/>
            </a:pPr>
            <a:r>
              <a:rPr lang="en-US" sz="1400" dirty="0">
                <a:solidFill>
                  <a:srgbClr val="405449"/>
                </a:solidFill>
                <a:latin typeface="Nobile" pitchFamily="34" charset="0"/>
                <a:ea typeface="Nobile" pitchFamily="34" charset="-122"/>
                <a:cs typeface="Nobile" pitchFamily="34" charset="-120"/>
              </a:rPr>
              <a:t>This class helped me understand not just where the industry is going , but where I fit in it, and how AI can elevate my work in any sports business role.</a:t>
            </a:r>
            <a:endParaRPr lang="en-US" sz="1400" dirty="0"/>
          </a:p>
        </p:txBody>
      </p:sp>
      <p:sp>
        <p:nvSpPr>
          <p:cNvPr id="29" name="Shape 23"/>
          <p:cNvSpPr/>
          <p:nvPr/>
        </p:nvSpPr>
        <p:spPr>
          <a:xfrm>
            <a:off x="634127" y="6741795"/>
            <a:ext cx="22860" cy="987266"/>
          </a:xfrm>
          <a:prstGeom prst="rect">
            <a:avLst/>
          </a:prstGeom>
          <a:solidFill>
            <a:srgbClr val="438951"/>
          </a:solidFill>
          <a:ln/>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57</TotalTime>
  <Words>770</Words>
  <Application>Microsoft Macintosh PowerPoint</Application>
  <PresentationFormat>Custom</PresentationFormat>
  <Paragraphs>76</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Nobile</vt:lpstr>
      <vt:lpstr>Arial</vt:lpstr>
      <vt:lpstr>Fraunces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Ayan Sapru</cp:lastModifiedBy>
  <cp:revision>6</cp:revision>
  <dcterms:created xsi:type="dcterms:W3CDTF">2025-12-07T00:24:31Z</dcterms:created>
  <dcterms:modified xsi:type="dcterms:W3CDTF">2025-12-22T01:54:35Z</dcterms:modified>
</cp:coreProperties>
</file>